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23"/>
  </p:notesMasterIdLst>
  <p:sldIdLst>
    <p:sldId id="256" r:id="rId2"/>
    <p:sldId id="264" r:id="rId3"/>
    <p:sldId id="265" r:id="rId4"/>
    <p:sldId id="279" r:id="rId5"/>
    <p:sldId id="282" r:id="rId6"/>
    <p:sldId id="266" r:id="rId7"/>
    <p:sldId id="278" r:id="rId8"/>
    <p:sldId id="258" r:id="rId9"/>
    <p:sldId id="283" r:id="rId10"/>
    <p:sldId id="276" r:id="rId11"/>
    <p:sldId id="270" r:id="rId12"/>
    <p:sldId id="267" r:id="rId13"/>
    <p:sldId id="268" r:id="rId14"/>
    <p:sldId id="260" r:id="rId15"/>
    <p:sldId id="271" r:id="rId16"/>
    <p:sldId id="273" r:id="rId17"/>
    <p:sldId id="274" r:id="rId18"/>
    <p:sldId id="277" r:id="rId19"/>
    <p:sldId id="280" r:id="rId20"/>
    <p:sldId id="281" r:id="rId21"/>
    <p:sldId id="269"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44C"/>
    <a:srgbClr val="E94D96"/>
    <a:srgbClr val="8B17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5657"/>
  </p:normalViewPr>
  <p:slideViewPr>
    <p:cSldViewPr snapToGrid="0">
      <p:cViewPr varScale="1">
        <p:scale>
          <a:sx n="119" d="100"/>
          <a:sy n="119" d="100"/>
        </p:scale>
        <p:origin x="1888"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in-toto/attestation/blob/main/spec/v1/predicate.md"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github.com/in-toto/attestation/blob/main/spec/v1/bundle.md" TargetMode="External"/><Relationship Id="rId5" Type="http://schemas.openxmlformats.org/officeDocument/2006/relationships/hyperlink" Target="https://github.com/in-toto/attestation/blob/main/spec/v1/envelope.md" TargetMode="External"/><Relationship Id="rId4" Type="http://schemas.openxmlformats.org/officeDocument/2006/relationships/hyperlink" Target="https://github.com/in-toto/attestation/blob/main/spec/v1/statement.md"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yber.dhs.gov/ed/21-01/"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2b33112c63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2b33112c63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afternoon everybody! Thanks for sticking around to the end of the day for my talk. We’re at the home stretch and we’ll be out of here and bowling before you know it.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Software Bill of Materials for </a:t>
            </a:r>
            <a:r>
              <a:rPr lang="en-US" dirty="0" err="1"/>
              <a:t>Keycloack</a:t>
            </a:r>
            <a:r>
              <a:rPr lang="en-US" dirty="0"/>
              <a:t>. It has over 60K lines and contains loads of components and dependencies. While JSON is technically human readable, there’s no way a human could be expected to inspect this by just reading it. And this is just one SBOM. How many open source projects are you using in your infrastructure or product? How many SBOMs do you potentially need to process in order to ensure that your software supply chain is secure?</a:t>
            </a:r>
          </a:p>
          <a:p>
            <a:pPr marL="285750" indent="-285750">
              <a:buFont typeface="Arial" panose="020B0604020202020204" pitchFamily="34" charset="0"/>
              <a:buChar char="•"/>
            </a:pPr>
            <a:r>
              <a:rPr lang="en-US" dirty="0"/>
              <a:t>When it comes to handling SBOMs make sure to:</a:t>
            </a:r>
          </a:p>
          <a:p>
            <a:pPr marL="285750" indent="-285750">
              <a:buFont typeface="Arial" panose="020B0604020202020204" pitchFamily="34" charset="0"/>
              <a:buChar char="•"/>
            </a:pPr>
            <a:r>
              <a:rPr lang="en-US" dirty="0"/>
              <a:t>Choose a format and stick to it (SPDX vs </a:t>
            </a:r>
            <a:r>
              <a:rPr lang="en-US" dirty="0" err="1"/>
              <a:t>CycloneDX</a:t>
            </a:r>
            <a:r>
              <a:rPr lang="en-US" dirty="0"/>
              <a:t> vs SWID)</a:t>
            </a:r>
          </a:p>
          <a:p>
            <a:pPr marL="285750" indent="-285750">
              <a:buFont typeface="Arial" panose="020B0604020202020204" pitchFamily="34" charset="0"/>
              <a:buChar char="•"/>
            </a:pPr>
            <a:r>
              <a:rPr lang="en-US" dirty="0"/>
              <a:t>Index them and make them searchable using OSS tools like Manticore Search, Apache </a:t>
            </a:r>
            <a:r>
              <a:rPr lang="en-US" dirty="0" err="1"/>
              <a:t>Solr</a:t>
            </a:r>
            <a:r>
              <a:rPr lang="en-US" dirty="0"/>
              <a:t>, or OpenSearch</a:t>
            </a:r>
          </a:p>
          <a:p>
            <a:pPr marL="285750" indent="-285750">
              <a:buFont typeface="Arial" panose="020B0604020202020204" pitchFamily="34" charset="0"/>
              <a:buChar char="•"/>
            </a:pPr>
            <a:r>
              <a:rPr lang="en-US" dirty="0"/>
              <a:t>Don’t forget about data retention requirements; plan ahead (this SBOM is 2.2 MB alone)</a:t>
            </a:r>
          </a:p>
        </p:txBody>
      </p:sp>
    </p:spTree>
    <p:extLst>
      <p:ext uri="{BB962C8B-B14F-4D97-AF65-F5344CB8AC3E}">
        <p14:creationId xmlns:p14="http://schemas.microsoft.com/office/powerpoint/2010/main" val="4236984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2A343E"/>
                </a:solidFill>
                <a:effectLst/>
                <a:latin typeface="Inter"/>
              </a:rPr>
              <a:t>Next up we need to talk about hardening our build systems. That's where the SLSA framework comes in.</a:t>
            </a:r>
          </a:p>
          <a:p>
            <a:r>
              <a:rPr lang="en-US" b="0" i="0" dirty="0">
                <a:solidFill>
                  <a:srgbClr val="2A343E"/>
                </a:solidFill>
                <a:effectLst/>
                <a:latin typeface="Inter"/>
              </a:rPr>
              <a:t>Any software can introduce vulnerabilities into a supply chain. As a system gets more complex, it’s critical to already have checks and best practices in place to guarantee artifact integrity, that the source code you’re relying on is the code you’re actually using. Without solid foundations and a plan for the system as it grows, it’s difficult to focus your efforts against tomorrow’s next hack, breach or compromise.</a:t>
            </a:r>
          </a:p>
          <a:p>
            <a:r>
              <a:rPr lang="en-US" dirty="0"/>
              <a:t>Supply-chain Levels for Software Artifacts (SLSA)</a:t>
            </a:r>
          </a:p>
          <a:p>
            <a:r>
              <a:rPr lang="en-US" dirty="0"/>
              <a:t>A checklist of standards and controls to prevent tampering, improve integrity, and secure packages and infrastructure</a:t>
            </a:r>
          </a:p>
          <a:p>
            <a:r>
              <a:rPr lang="en-US" dirty="0"/>
              <a:t>Build levels validate the security of the software supply chain</a:t>
            </a:r>
          </a:p>
          <a:p>
            <a:r>
              <a:rPr lang="en-US" dirty="0"/>
              <a:t>Software Supply Chains should be tamper proof, e.g. no injections or overrides; hermetic</a:t>
            </a:r>
          </a:p>
          <a:p>
            <a:r>
              <a:rPr lang="en-US" dirty="0"/>
              <a:t>Generate provenance about the build process in the form of attestations</a:t>
            </a:r>
          </a:p>
          <a:p>
            <a:r>
              <a:rPr lang="en-US" dirty="0"/>
              <a:t>Just hit version 1.0.0, still evolving</a:t>
            </a:r>
          </a:p>
          <a:p>
            <a:endParaRPr lang="en-US" dirty="0"/>
          </a:p>
        </p:txBody>
      </p:sp>
    </p:spTree>
    <p:extLst>
      <p:ext uri="{BB962C8B-B14F-4D97-AF65-F5344CB8AC3E}">
        <p14:creationId xmlns:p14="http://schemas.microsoft.com/office/powerpoint/2010/main" val="4179622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1F2328"/>
                </a:solidFill>
                <a:effectLst/>
                <a:latin typeface="-apple-system"/>
              </a:rPr>
              <a:t>Speaking of attestations, the in-toto Attestation Framework provides a specification for generating verifiable claims about any aspect of how a piece of software is produced. Consumers or users of software can then validate the origins of the software, and establish trust in its supply chain, using in-toto attestations.</a:t>
            </a:r>
          </a:p>
          <a:p>
            <a:pPr lvl="1"/>
            <a:r>
              <a:rPr lang="en-US" dirty="0"/>
              <a:t>Authenticated </a:t>
            </a:r>
            <a:r>
              <a:rPr lang="en-US" dirty="0" err="1"/>
              <a:t>metatdata</a:t>
            </a:r>
            <a:endParaRPr lang="en-US" dirty="0"/>
          </a:p>
          <a:p>
            <a:r>
              <a:rPr lang="en-US" dirty="0"/>
              <a:t>In-Toto is the common framework for attestations backed by the Linux Foundation</a:t>
            </a:r>
          </a:p>
          <a:p>
            <a:r>
              <a:rPr lang="en-US" dirty="0"/>
              <a:t>Provides provenance - Verifiable information about software artifacts describing how it was produced</a:t>
            </a:r>
          </a:p>
          <a:p>
            <a:r>
              <a:rPr lang="en-US" b="0" i="0" dirty="0">
                <a:solidFill>
                  <a:srgbClr val="4A4A4A"/>
                </a:solidFill>
                <a:effectLst/>
                <a:latin typeface="system-ui"/>
              </a:rPr>
              <a:t>Four common parts to an attestation</a:t>
            </a:r>
          </a:p>
          <a:p>
            <a:pPr algn="l">
              <a:buFont typeface="Arial" panose="020B0604020202020204" pitchFamily="34" charset="0"/>
              <a:buChar char="•"/>
            </a:pPr>
            <a:r>
              <a:rPr lang="en-US" b="0" i="0" u="sng" dirty="0">
                <a:solidFill>
                  <a:srgbClr val="1F2328"/>
                </a:solidFill>
                <a:effectLst/>
                <a:latin typeface="-apple-system"/>
                <a:hlinkClick r:id="rId3"/>
              </a:rPr>
              <a:t>Predicate</a:t>
            </a:r>
            <a:r>
              <a:rPr lang="en-US" b="0" i="0" dirty="0">
                <a:solidFill>
                  <a:srgbClr val="1F2328"/>
                </a:solidFill>
                <a:effectLst/>
                <a:latin typeface="-apple-system"/>
              </a:rPr>
              <a:t>: Contains arbitrary metadata about a subject artifact, with a type-specific schema.</a:t>
            </a:r>
          </a:p>
          <a:p>
            <a:pPr algn="l">
              <a:buFont typeface="Arial" panose="020B0604020202020204" pitchFamily="34" charset="0"/>
              <a:buChar char="•"/>
            </a:pPr>
            <a:r>
              <a:rPr lang="en-US" b="0" i="0" u="sng" dirty="0">
                <a:solidFill>
                  <a:srgbClr val="1F2328"/>
                </a:solidFill>
                <a:effectLst/>
                <a:latin typeface="-apple-system"/>
                <a:hlinkClick r:id="rId4"/>
              </a:rPr>
              <a:t>Statement</a:t>
            </a:r>
            <a:r>
              <a:rPr lang="en-US" b="0" i="0" dirty="0">
                <a:solidFill>
                  <a:srgbClr val="1F2328"/>
                </a:solidFill>
                <a:effectLst/>
                <a:latin typeface="-apple-system"/>
              </a:rPr>
              <a:t>: Binds the attestation to a particular subject and unambiguously identifies the types of the predicate.</a:t>
            </a:r>
          </a:p>
          <a:p>
            <a:pPr algn="l">
              <a:buFont typeface="Arial" panose="020B0604020202020204" pitchFamily="34" charset="0"/>
              <a:buChar char="•"/>
            </a:pPr>
            <a:r>
              <a:rPr lang="en-US" b="0" i="0" u="sng" dirty="0">
                <a:solidFill>
                  <a:srgbClr val="1F2328"/>
                </a:solidFill>
                <a:effectLst/>
                <a:latin typeface="-apple-system"/>
                <a:hlinkClick r:id="rId5"/>
              </a:rPr>
              <a:t>Envelope</a:t>
            </a:r>
            <a:r>
              <a:rPr lang="en-US" b="0" i="0" dirty="0">
                <a:solidFill>
                  <a:srgbClr val="1F2328"/>
                </a:solidFill>
                <a:effectLst/>
                <a:latin typeface="-apple-system"/>
              </a:rPr>
              <a:t>: Handles authentication and serialization.</a:t>
            </a:r>
          </a:p>
          <a:p>
            <a:pPr algn="l">
              <a:buFont typeface="Arial" panose="020B0604020202020204" pitchFamily="34" charset="0"/>
              <a:buChar char="•"/>
            </a:pPr>
            <a:r>
              <a:rPr lang="en-US" b="0" i="0" u="sng" dirty="0">
                <a:solidFill>
                  <a:srgbClr val="1F2328"/>
                </a:solidFill>
                <a:effectLst/>
                <a:latin typeface="-apple-system"/>
                <a:hlinkClick r:id="rId6"/>
              </a:rPr>
              <a:t>Bundle</a:t>
            </a:r>
            <a:r>
              <a:rPr lang="en-US" b="0" i="0" dirty="0">
                <a:solidFill>
                  <a:srgbClr val="1F2328"/>
                </a:solidFill>
                <a:effectLst/>
                <a:latin typeface="-apple-system"/>
              </a:rPr>
              <a:t>: Defines a method of grouping multiple attestations together.</a:t>
            </a:r>
          </a:p>
          <a:p>
            <a:endParaRPr lang="en-US" dirty="0"/>
          </a:p>
        </p:txBody>
      </p:sp>
    </p:spTree>
    <p:extLst>
      <p:ext uri="{BB962C8B-B14F-4D97-AF65-F5344CB8AC3E}">
        <p14:creationId xmlns:p14="http://schemas.microsoft.com/office/powerpoint/2010/main" val="3558228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wide variety of in-toto predicates out there and more are being added as the specification evolves. From build provenance to SBOMs, there are predicates that you can leverage as-is in your software supply chain. And if you don't find one that fits your use case you can always create a custom predicate following the spec.</a:t>
            </a:r>
          </a:p>
        </p:txBody>
      </p:sp>
    </p:spTree>
    <p:extLst>
      <p:ext uri="{BB962C8B-B14F-4D97-AF65-F5344CB8AC3E}">
        <p14:creationId xmlns:p14="http://schemas.microsoft.com/office/powerpoint/2010/main" val="2629543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b33112c63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b33112c63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This is a sample attestation that I've generated. I highly recommend that you leverage extension fields to add rich metadata to your attestations to make them more useful.</a:t>
            </a:r>
          </a:p>
          <a:p>
            <a:r>
              <a:rPr lang="en-US" dirty="0"/>
              <a:t>Extension fields can be added to an attestation as long as</a:t>
            </a:r>
          </a:p>
          <a:p>
            <a:pPr lvl="1"/>
            <a:r>
              <a:rPr lang="en-US" dirty="0"/>
              <a:t>They SHOULD follow the naming convention of &lt;vendor&gt;_&lt;fieldname&gt;</a:t>
            </a:r>
          </a:p>
          <a:p>
            <a:pPr lvl="1"/>
            <a:r>
              <a:rPr lang="en-US" dirty="0"/>
              <a:t>MUST NOT alter the meaning of any other field</a:t>
            </a:r>
          </a:p>
          <a:p>
            <a:pPr lvl="1"/>
            <a:r>
              <a:rPr lang="en-US" dirty="0"/>
              <a:t>Deleting or ignoring the extension SHOULD NOT turn a policy DENY into an ALLOW</a:t>
            </a:r>
          </a:p>
          <a:p>
            <a:r>
              <a:rPr lang="en-US" dirty="0"/>
              <a:t>In this example I've added fields for the attestation timestamp, the attestation UUID, the commit hash, the project name, the version of software, and the result of policy evaluation.</a:t>
            </a:r>
          </a:p>
          <a:p>
            <a:r>
              <a:rPr lang="en-US" b="0" dirty="0">
                <a:solidFill>
                  <a:srgbClr val="9CDCFE"/>
                </a:solidFill>
                <a:effectLst/>
                <a:latin typeface="Menlo" panose="020B0609030804020204" pitchFamily="49" charset="0"/>
              </a:rPr>
              <a:t>"</a:t>
            </a:r>
            <a:r>
              <a:rPr lang="en-US" b="0" dirty="0" err="1">
                <a:solidFill>
                  <a:srgbClr val="9CDCFE"/>
                </a:solidFill>
                <a:effectLst/>
                <a:latin typeface="Menlo" panose="020B0609030804020204" pitchFamily="49" charset="0"/>
              </a:rPr>
              <a:t>my_CustomMetadata</a:t>
            </a:r>
            <a:r>
              <a:rPr lang="en-US" b="0" dirty="0">
                <a:solidFill>
                  <a:srgbClr val="9CDCFE"/>
                </a:solidFill>
                <a:effectLst/>
                <a:latin typeface="Menlo" panose="020B0609030804020204" pitchFamily="49" charset="0"/>
              </a:rPr>
              <a:t>"</a:t>
            </a:r>
            <a:r>
              <a:rPr lang="en-US" b="0" dirty="0">
                <a:solidFill>
                  <a:srgbClr val="CCCCCC"/>
                </a:solidFill>
                <a:effectLst/>
                <a:latin typeface="Menlo" panose="020B0609030804020204" pitchFamily="49" charset="0"/>
              </a:rPr>
              <a:t>: {</a:t>
            </a:r>
          </a:p>
          <a:p>
            <a:r>
              <a:rPr lang="en-US" b="0" dirty="0">
                <a:solidFill>
                  <a:srgbClr val="9CDCFE"/>
                </a:solidFill>
                <a:effectLst/>
                <a:latin typeface="Menlo" panose="020B0609030804020204" pitchFamily="49" charset="0"/>
              </a:rPr>
              <a:t>"</a:t>
            </a:r>
            <a:r>
              <a:rPr lang="en-US" b="0" dirty="0" err="1">
                <a:solidFill>
                  <a:srgbClr val="9CDCFE"/>
                </a:solidFill>
                <a:effectLst/>
                <a:latin typeface="Menlo" panose="020B0609030804020204" pitchFamily="49" charset="0"/>
              </a:rPr>
              <a:t>attestationCreationTimestamp</a:t>
            </a:r>
            <a:r>
              <a:rPr lang="en-US" b="0" dirty="0">
                <a:solidFill>
                  <a:srgbClr val="9CDCFE"/>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"2024-03-22T17:18:25.333116"</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a:t>
            </a:r>
            <a:r>
              <a:rPr lang="en-US" b="0" dirty="0" err="1">
                <a:solidFill>
                  <a:srgbClr val="9CDCFE"/>
                </a:solidFill>
                <a:effectLst/>
                <a:latin typeface="Menlo" panose="020B0609030804020204" pitchFamily="49" charset="0"/>
              </a:rPr>
              <a:t>attestationUuid</a:t>
            </a:r>
            <a:r>
              <a:rPr lang="en-US" b="0" dirty="0">
                <a:solidFill>
                  <a:srgbClr val="9CDCFE"/>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"aad67d60-eb93-48e8-81a8-114ccf0205a3"</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"commit"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"3d38dbe550feb745d0221874ef15d71822e90264"</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a:t>
            </a:r>
            <a:r>
              <a:rPr lang="en-US" b="0" dirty="0" err="1">
                <a:solidFill>
                  <a:srgbClr val="9CDCFE"/>
                </a:solidFill>
                <a:effectLst/>
                <a:latin typeface="Menlo" panose="020B0609030804020204" pitchFamily="49" charset="0"/>
              </a:rPr>
              <a:t>projectName</a:t>
            </a:r>
            <a:r>
              <a:rPr lang="en-US" b="0" dirty="0">
                <a:solidFill>
                  <a:srgbClr val="9CDCFE"/>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"automated-governance-</a:t>
            </a:r>
            <a:r>
              <a:rPr lang="en-US" b="0" dirty="0" err="1">
                <a:solidFill>
                  <a:srgbClr val="CE9178"/>
                </a:solidFill>
                <a:effectLst/>
                <a:latin typeface="Menlo" panose="020B0609030804020204" pitchFamily="49" charset="0"/>
              </a:rPr>
              <a:t>poc</a:t>
            </a:r>
            <a:r>
              <a:rPr lang="en-US" b="0" dirty="0">
                <a:solidFill>
                  <a:srgbClr val="CE9178"/>
                </a:solidFill>
                <a:effectLst/>
                <a:latin typeface="Menlo" panose="020B0609030804020204" pitchFamily="49" charset="0"/>
              </a:rPr>
              <a:t>"</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"version"</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"3.29.0"</a:t>
            </a:r>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a:t>
            </a:r>
            <a:r>
              <a:rPr lang="en-US" b="0" dirty="0" err="1">
                <a:solidFill>
                  <a:srgbClr val="9CDCFE"/>
                </a:solidFill>
                <a:effectLst/>
                <a:latin typeface="Menlo" panose="020B0609030804020204" pitchFamily="49" charset="0"/>
              </a:rPr>
              <a:t>policyResult</a:t>
            </a:r>
            <a:r>
              <a:rPr lang="en-US" b="0" dirty="0">
                <a:solidFill>
                  <a:srgbClr val="9CDCFE"/>
                </a:solidFill>
                <a:effectLst/>
                <a:latin typeface="Menlo" panose="020B0609030804020204" pitchFamily="49" charset="0"/>
              </a:rPr>
              <a:t>"</a:t>
            </a:r>
            <a:r>
              <a:rPr lang="en-US" b="0" dirty="0">
                <a:solidFill>
                  <a:srgbClr val="CCCCCC"/>
                </a:solidFill>
                <a:effectLst/>
                <a:latin typeface="Menlo" panose="020B0609030804020204" pitchFamily="49" charset="0"/>
              </a:rPr>
              <a:t>: </a:t>
            </a:r>
            <a:r>
              <a:rPr lang="en-US" b="0" dirty="0">
                <a:solidFill>
                  <a:srgbClr val="CE9178"/>
                </a:solidFill>
                <a:effectLst/>
                <a:latin typeface="Menlo" panose="020B0609030804020204" pitchFamily="49" charset="0"/>
              </a:rPr>
              <a:t>"allow"</a:t>
            </a:r>
            <a:endParaRPr lang="en-US" b="0" dirty="0">
              <a:solidFill>
                <a:srgbClr val="CCCCCC"/>
              </a:solidFill>
              <a:effectLst/>
              <a:latin typeface="Menlo" panose="020B0609030804020204" pitchFamily="49" charset="0"/>
            </a:endParaRPr>
          </a:p>
          <a:p>
            <a:r>
              <a:rPr lang="en-US" b="0" dirty="0">
                <a:solidFill>
                  <a:srgbClr val="CCCCCC"/>
                </a:solidFill>
                <a:effectLst/>
                <a:latin typeface="Menlo" panose="020B0609030804020204" pitchFamily="49" charset="0"/>
              </a:rPr>
              <a:t>},</a:t>
            </a:r>
          </a:p>
          <a:p>
            <a:r>
              <a:rPr lang="en-US" b="0" dirty="0">
                <a:solidFill>
                  <a:srgbClr val="9CDCFE"/>
                </a:solidFill>
                <a:effectLst/>
                <a:latin typeface="Menlo" panose="020B0609030804020204" pitchFamily="49" charset="0"/>
              </a:rPr>
              <a:t>"version"</a:t>
            </a:r>
            <a:r>
              <a:rPr lang="en-US" b="0" dirty="0">
                <a:solidFill>
                  <a:srgbClr val="CCCCCC"/>
                </a:solidFill>
                <a:effectLst/>
                <a:latin typeface="Menlo" panose="020B0609030804020204" pitchFamily="49" charset="0"/>
              </a:rPr>
              <a:t>: </a:t>
            </a:r>
            <a:r>
              <a:rPr lang="en-US" b="0" dirty="0">
                <a:solidFill>
                  <a:srgbClr val="B5CEA8"/>
                </a:solidFill>
                <a:effectLst/>
                <a:latin typeface="Menlo" panose="020B0609030804020204" pitchFamily="49" charset="0"/>
              </a:rPr>
              <a:t>1</a:t>
            </a:r>
            <a:endParaRPr lang="en-US" b="0" dirty="0">
              <a:solidFill>
                <a:srgbClr val="CCCCCC"/>
              </a:solidFill>
              <a:effectLst/>
              <a:latin typeface="Menlo" panose="020B0609030804020204" pitchFamily="49" charset="0"/>
            </a:endParaRPr>
          </a:p>
          <a:p>
            <a:endParaRPr lang="en-US" dirty="0"/>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it comes to creating, signing, and storing attestations, we’ve had great success leveraging the </a:t>
            </a:r>
            <a:r>
              <a:rPr lang="en-US" dirty="0" err="1"/>
              <a:t>Sigstore</a:t>
            </a:r>
            <a:r>
              <a:rPr lang="en-US" dirty="0"/>
              <a:t> stack. These tools combine to create a feature-rich ecosystem that’s easy to implement.</a:t>
            </a:r>
          </a:p>
          <a:p>
            <a:r>
              <a:rPr lang="en-US" dirty="0"/>
              <a:t>Cosign is used to sign OCI containers and other artifacts</a:t>
            </a:r>
          </a:p>
          <a:p>
            <a:pPr lvl="1"/>
            <a:r>
              <a:rPr lang="en-US" dirty="0"/>
              <a:t>Can also generate and sign attestations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Fulcio</a:t>
            </a:r>
            <a:r>
              <a:rPr lang="en-US" dirty="0"/>
              <a:t> is a certificate signing authority for generating short-lived certificates that Cosign uses when it signs artifacts and attestations</a:t>
            </a:r>
          </a:p>
          <a:p>
            <a:r>
              <a:rPr lang="en-US" dirty="0" err="1"/>
              <a:t>Rekor</a:t>
            </a:r>
            <a:r>
              <a:rPr lang="en-US" dirty="0"/>
              <a:t> is an “immutable, tamper-resistant ledger of metadata generated within a software project’s supply chain” and is where we store our attestations</a:t>
            </a:r>
          </a:p>
        </p:txBody>
      </p:sp>
    </p:spTree>
    <p:extLst>
      <p:ext uri="{BB962C8B-B14F-4D97-AF65-F5344CB8AC3E}">
        <p14:creationId xmlns:p14="http://schemas.microsoft.com/office/powerpoint/2010/main" val="1773753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4A4A4A"/>
                </a:solidFill>
                <a:effectLst/>
                <a:latin typeface="Helvetica Neue" panose="02000503000000020004" pitchFamily="2" charset="0"/>
              </a:rPr>
              <a:t>Now we need to evaluate our attestations against our governance and compliance</a:t>
            </a:r>
          </a:p>
          <a:p>
            <a:r>
              <a:rPr lang="en-US" b="0" i="0" dirty="0">
                <a:solidFill>
                  <a:srgbClr val="4A4A4A"/>
                </a:solidFill>
                <a:effectLst/>
                <a:latin typeface="Helvetica Neue" panose="02000503000000020004" pitchFamily="2" charset="0"/>
              </a:rPr>
              <a:t>The Open Policy Agent (OPA, pronounced “oh-pa”) is an open source, general-purpose policy engine that unifies policy enforcement across the stack. OPA provides a high-level declarative language that lets you specify policy as code and simple APIs to offload policy decision-making from your software. You can use OPA to enforce policies in microservices, Kubernetes, CI/CD pipelines, API gateways, and more.</a:t>
            </a:r>
            <a:endParaRPr lang="en-US" dirty="0"/>
          </a:p>
          <a:p>
            <a:r>
              <a:rPr lang="en-US" dirty="0"/>
              <a:t>CNCF graduated project</a:t>
            </a:r>
          </a:p>
          <a:p>
            <a:r>
              <a:rPr lang="en-US" dirty="0"/>
              <a:t>Provides a common language (Rego (pronounced RAY-go)) for policies at every level of the software supply chain</a:t>
            </a:r>
          </a:p>
          <a:p>
            <a:r>
              <a:rPr lang="en-US" dirty="0"/>
              <a:t>Decouples policy decisions from policy enforcement</a:t>
            </a:r>
          </a:p>
          <a:p>
            <a:endParaRPr lang="en-US" dirty="0"/>
          </a:p>
        </p:txBody>
      </p:sp>
    </p:spTree>
    <p:extLst>
      <p:ext uri="{BB962C8B-B14F-4D97-AF65-F5344CB8AC3E}">
        <p14:creationId xmlns:p14="http://schemas.microsoft.com/office/powerpoint/2010/main" val="3278312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a few tips and tricks to writing your own Rego policies that we've learned over the years.</a:t>
            </a:r>
          </a:p>
          <a:p>
            <a:r>
              <a:rPr lang="en-US" dirty="0"/>
              <a:t>Leverage the custom metadata fields in the header to add more contextual information like policy information or the version</a:t>
            </a:r>
          </a:p>
          <a:p>
            <a:r>
              <a:rPr lang="en-US" dirty="0"/>
              <a:t>Your </a:t>
            </a:r>
            <a:r>
              <a:rPr lang="en-US" dirty="0" err="1"/>
              <a:t>main.rego</a:t>
            </a:r>
            <a:r>
              <a:rPr lang="en-US" dirty="0"/>
              <a:t> file can act as a router to match policy based on input fields to other policies</a:t>
            </a:r>
          </a:p>
          <a:p>
            <a:r>
              <a:rPr lang="en-US" dirty="0"/>
              <a:t>Use the msg fields to add helper messages to policy allow and deny results</a:t>
            </a:r>
          </a:p>
          <a:p>
            <a:r>
              <a:rPr lang="en-US" dirty="0"/>
              <a:t>Deny only policies simplify the policies that you need to write</a:t>
            </a:r>
          </a:p>
        </p:txBody>
      </p:sp>
    </p:spTree>
    <p:extLst>
      <p:ext uri="{BB962C8B-B14F-4D97-AF65-F5344CB8AC3E}">
        <p14:creationId xmlns:p14="http://schemas.microsoft.com/office/powerpoint/2010/main" val="2656394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built a secure software supply chain that leveraged the </a:t>
            </a:r>
            <a:r>
              <a:rPr lang="en-US" dirty="0" err="1"/>
              <a:t>Sigstore</a:t>
            </a:r>
            <a:r>
              <a:rPr lang="en-US" dirty="0"/>
              <a:t> stack plus Open Policy Agent. The CI/CD server used Cosign to sign artifacts and attestations. The attestations were then validated against Rego policies in an Open Policy Agent sidecar. The resulting attestation was then signed with a key from </a:t>
            </a:r>
            <a:r>
              <a:rPr lang="en-US" dirty="0" err="1"/>
              <a:t>Fulcio</a:t>
            </a:r>
            <a:r>
              <a:rPr lang="en-US" dirty="0"/>
              <a:t> and uploaded to a private </a:t>
            </a:r>
            <a:r>
              <a:rPr lang="en-US" dirty="0" err="1"/>
              <a:t>Rekor</a:t>
            </a:r>
            <a:r>
              <a:rPr lang="en-US" dirty="0"/>
              <a:t> instance. </a:t>
            </a:r>
            <a:r>
              <a:rPr lang="en-US" dirty="0" err="1"/>
              <a:t>Rekor</a:t>
            </a:r>
            <a:r>
              <a:rPr lang="en-US" dirty="0"/>
              <a:t> Search UI was used to view the full attestation. </a:t>
            </a:r>
            <a:r>
              <a:rPr lang="en-US" dirty="0" err="1"/>
              <a:t>Rekor</a:t>
            </a:r>
            <a:r>
              <a:rPr lang="en-US" dirty="0"/>
              <a:t> stored the attestations in S3, which triggered a Lambda function to write the resulting attestation to an OpenSearch Index for easy analysis by end users / auditors.</a:t>
            </a:r>
          </a:p>
        </p:txBody>
      </p:sp>
    </p:spTree>
    <p:extLst>
      <p:ext uri="{BB962C8B-B14F-4D97-AF65-F5344CB8AC3E}">
        <p14:creationId xmlns:p14="http://schemas.microsoft.com/office/powerpoint/2010/main" val="4100051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Software supply chain attacks will continue to increase because they’re effective</a:t>
            </a:r>
          </a:p>
          <a:p>
            <a:r>
              <a:rPr lang="en-US" dirty="0"/>
              <a:t>Securing your software supply chain is a Day 0 duty</a:t>
            </a:r>
          </a:p>
          <a:p>
            <a:r>
              <a:rPr lang="en-US" dirty="0"/>
              <a:t>Regulations and compliance frameworks are finally catching up to software supply chain attacks</a:t>
            </a:r>
          </a:p>
          <a:p>
            <a:r>
              <a:rPr lang="en-US" dirty="0"/>
              <a:t>Generating SBOMs is not enough, you have to make them </a:t>
            </a:r>
            <a:r>
              <a:rPr lang="en-US" u="sng" dirty="0"/>
              <a:t>actionable</a:t>
            </a:r>
          </a:p>
          <a:p>
            <a:r>
              <a:rPr lang="en-US" dirty="0"/>
              <a:t>Attestations provide provenance about how an artifact was constructed and are an essential component of software supply chain security</a:t>
            </a:r>
          </a:p>
          <a:p>
            <a:r>
              <a:rPr lang="en-US" dirty="0"/>
              <a:t>Rego policies allow you to articulate compliance and governance and evaluate attestations</a:t>
            </a:r>
          </a:p>
        </p:txBody>
      </p:sp>
    </p:spTree>
    <p:extLst>
      <p:ext uri="{BB962C8B-B14F-4D97-AF65-F5344CB8AC3E}">
        <p14:creationId xmlns:p14="http://schemas.microsoft.com/office/powerpoint/2010/main" val="2328665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Technical Principal at </a:t>
            </a:r>
            <a:r>
              <a:rPr lang="en-US" dirty="0" err="1"/>
              <a:t>Liatrio</a:t>
            </a:r>
            <a:r>
              <a:rPr lang="en-US" dirty="0"/>
              <a:t>, we help enterprise customers adopt DevOps fundamentals through pairing and coaching</a:t>
            </a:r>
          </a:p>
          <a:p>
            <a:r>
              <a:rPr lang="en-US" dirty="0" err="1"/>
              <a:t>DevOpsDays</a:t>
            </a:r>
            <a:r>
              <a:rPr lang="en-US" dirty="0"/>
              <a:t> Austin Organizer and our event is May 2nd and 3rd this year. I'm also a Cloud Austin Meetup Organizer</a:t>
            </a:r>
          </a:p>
          <a:p>
            <a:r>
              <a:rPr lang="en-US" dirty="0"/>
              <a:t>I have Two decades of experience in systems engineering and DevOps / SRE / Whatever Comes Next</a:t>
            </a:r>
          </a:p>
          <a:p>
            <a:r>
              <a:rPr lang="en-US" dirty="0"/>
              <a:t>Husband, Father, and Cat Dad to two stupid kittens and one old cat</a:t>
            </a:r>
          </a:p>
          <a:p>
            <a:r>
              <a:rPr lang="en-US" dirty="0"/>
              <a:t>OIF Veteran</a:t>
            </a:r>
          </a:p>
          <a:p>
            <a:r>
              <a:rPr lang="en-US" dirty="0"/>
              <a:t>I'm @</a:t>
            </a:r>
            <a:r>
              <a:rPr lang="en-US" dirty="0" err="1"/>
              <a:t>richardboydii</a:t>
            </a:r>
            <a:r>
              <a:rPr lang="en-US" dirty="0"/>
              <a:t> on all the things</a:t>
            </a:r>
          </a:p>
        </p:txBody>
      </p:sp>
    </p:spTree>
    <p:extLst>
      <p:ext uri="{BB962C8B-B14F-4D97-AF65-F5344CB8AC3E}">
        <p14:creationId xmlns:p14="http://schemas.microsoft.com/office/powerpoint/2010/main" val="497634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394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Recent Attacks</a:t>
            </a:r>
          </a:p>
          <a:p>
            <a:r>
              <a:rPr lang="en-US" dirty="0"/>
              <a:t>A changing compliance landscape</a:t>
            </a:r>
          </a:p>
          <a:p>
            <a:r>
              <a:rPr lang="en-US" dirty="0"/>
              <a:t>SLSA, In-Toto, and Attestations</a:t>
            </a:r>
          </a:p>
          <a:p>
            <a:r>
              <a:rPr lang="en-US" dirty="0"/>
              <a:t>OPA and Rego Policies</a:t>
            </a:r>
          </a:p>
          <a:p>
            <a:r>
              <a:rPr lang="en-US" dirty="0"/>
              <a:t>Putting it All Together</a:t>
            </a:r>
          </a:p>
          <a:p>
            <a:r>
              <a:rPr lang="en-US" dirty="0"/>
              <a:t>Q&amp;A</a:t>
            </a:r>
          </a:p>
        </p:txBody>
      </p:sp>
    </p:spTree>
    <p:extLst>
      <p:ext uri="{BB962C8B-B14F-4D97-AF65-F5344CB8AC3E}">
        <p14:creationId xmlns:p14="http://schemas.microsoft.com/office/powerpoint/2010/main" val="1943502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14300" indent="0">
              <a:buNone/>
            </a:pPr>
            <a:r>
              <a:rPr lang="en-US" sz="1100" b="0" i="1" dirty="0">
                <a:solidFill>
                  <a:srgbClr val="101010"/>
                </a:solidFill>
                <a:effectLst/>
                <a:latin typeface="Helvetica Neue" panose="02000503000000020004" pitchFamily="2" charset="0"/>
              </a:rPr>
              <a:t>Whenever I read about trying to fix security issues with software, I think of this quote by Bruce </a:t>
            </a:r>
            <a:r>
              <a:rPr lang="en-US" sz="1100" b="0" i="1" dirty="0" err="1">
                <a:solidFill>
                  <a:srgbClr val="101010"/>
                </a:solidFill>
                <a:effectLst/>
                <a:latin typeface="Helvetica Neue" panose="02000503000000020004" pitchFamily="2" charset="0"/>
              </a:rPr>
              <a:t>Schneier</a:t>
            </a:r>
            <a:r>
              <a:rPr lang="en-US" sz="1100" b="0" i="1" dirty="0">
                <a:solidFill>
                  <a:srgbClr val="101010"/>
                </a:solidFill>
                <a:effectLst/>
                <a:latin typeface="Helvetica Neue" panose="02000503000000020004" pitchFamily="2" charset="0"/>
              </a:rPr>
              <a:t>. In a lot of ways we seem to be trying to fix human-caused security problems with more and more software which creates more vulnerabilities and enlarges the attack surface, doing the opposite of what we actually need to do.</a:t>
            </a:r>
          </a:p>
          <a:p>
            <a:pPr marL="114300" indent="0">
              <a:buNone/>
            </a:pPr>
            <a:endParaRPr lang="en-US" sz="1100" b="0" i="1" dirty="0">
              <a:solidFill>
                <a:srgbClr val="101010"/>
              </a:solidFill>
              <a:effectLst/>
              <a:latin typeface="Helvetica Neue" panose="02000503000000020004" pitchFamily="2" charset="0"/>
            </a:endParaRPr>
          </a:p>
          <a:p>
            <a:pPr marL="114300" indent="0">
              <a:buNone/>
            </a:pPr>
            <a:r>
              <a:rPr lang="en-US" sz="1100" b="0" i="1" dirty="0">
                <a:solidFill>
                  <a:srgbClr val="101010"/>
                </a:solidFill>
                <a:effectLst/>
                <a:latin typeface="Helvetica Neue" panose="02000503000000020004" pitchFamily="2" charset="0"/>
              </a:rPr>
              <a:t>If you think technology can solve your security problems, then you don't understand the problems and you don't understand the technology.</a:t>
            </a:r>
          </a:p>
          <a:p>
            <a:pPr marL="114300" indent="0">
              <a:buNone/>
            </a:pPr>
            <a:endParaRPr lang="en-US" sz="1100" i="1" dirty="0">
              <a:solidFill>
                <a:srgbClr val="101010"/>
              </a:solidFill>
              <a:latin typeface="Helvetica Neue" panose="02000503000000020004" pitchFamily="2" charset="0"/>
            </a:endParaRPr>
          </a:p>
          <a:p>
            <a:pPr marL="114300" indent="0">
              <a:buNone/>
            </a:pPr>
            <a:r>
              <a:rPr lang="en-US" sz="1100" dirty="0">
                <a:solidFill>
                  <a:srgbClr val="101010"/>
                </a:solidFill>
                <a:latin typeface="Helvetica Neue" panose="02000503000000020004" pitchFamily="2" charset="0"/>
              </a:rPr>
              <a:t>- Bruce </a:t>
            </a:r>
            <a:r>
              <a:rPr lang="en-US" sz="1100" dirty="0" err="1">
                <a:solidFill>
                  <a:srgbClr val="101010"/>
                </a:solidFill>
                <a:latin typeface="Helvetica Neue" panose="02000503000000020004" pitchFamily="2" charset="0"/>
              </a:rPr>
              <a:t>Schneier</a:t>
            </a:r>
            <a:endParaRPr lang="en-US" sz="1100" dirty="0"/>
          </a:p>
        </p:txBody>
      </p:sp>
    </p:spTree>
    <p:extLst>
      <p:ext uri="{BB962C8B-B14F-4D97-AF65-F5344CB8AC3E}">
        <p14:creationId xmlns:p14="http://schemas.microsoft.com/office/powerpoint/2010/main" val="2872544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51565E"/>
                </a:solidFill>
                <a:effectLst/>
                <a:latin typeface="Roboto" panose="020F0502020204030204" pitchFamily="34" charset="0"/>
              </a:rPr>
              <a:t>Does everyone remember the SolarWinds attack? In case you were in a coma, in October 2019  hackers used a supply chain attack to insert malicious pieces of code into the SolarWinds software update framework. In March of 2020 </a:t>
            </a:r>
            <a:r>
              <a:rPr lang="en-US" b="0" i="0" dirty="0" err="1">
                <a:solidFill>
                  <a:srgbClr val="51565E"/>
                </a:solidFill>
                <a:effectLst/>
                <a:latin typeface="Roboto" panose="020F0502020204030204" pitchFamily="34" charset="0"/>
              </a:rPr>
              <a:t>Solarwinds</a:t>
            </a:r>
            <a:r>
              <a:rPr lang="en-US" b="0" i="0" dirty="0">
                <a:solidFill>
                  <a:srgbClr val="51565E"/>
                </a:solidFill>
                <a:effectLst/>
                <a:latin typeface="Roboto" panose="020F0502020204030204" pitchFamily="34" charset="0"/>
              </a:rPr>
              <a:t> sent that malicious code out to over 18000 customers. It was a spectacular supply chain attack, </a:t>
            </a:r>
            <a:r>
              <a:rPr lang="en-US" b="0" i="0" dirty="0" err="1">
                <a:solidFill>
                  <a:srgbClr val="51565E"/>
                </a:solidFill>
                <a:effectLst/>
                <a:latin typeface="Roboto" panose="020F0502020204030204" pitchFamily="34" charset="0"/>
              </a:rPr>
              <a:t>perpretrated</a:t>
            </a:r>
            <a:r>
              <a:rPr lang="en-US" b="0" i="0" dirty="0">
                <a:solidFill>
                  <a:srgbClr val="51565E"/>
                </a:solidFill>
                <a:effectLst/>
                <a:latin typeface="Roboto" panose="020F0502020204030204" pitchFamily="34" charset="0"/>
              </a:rPr>
              <a:t> over a six month period.</a:t>
            </a:r>
          </a:p>
          <a:p>
            <a:pPr algn="l"/>
            <a:r>
              <a:rPr lang="en-US" b="0" i="0" dirty="0">
                <a:solidFill>
                  <a:srgbClr val="51565E"/>
                </a:solidFill>
                <a:effectLst/>
                <a:latin typeface="Roboto" panose="020F0502020204030204" pitchFamily="34" charset="0"/>
              </a:rPr>
              <a:t>In the Orion hack, a backdoor was created which could be accessed by the hackers to impersonate accounts and users of victim organizations. This backdoor allowed the hackers to access system files and hide their tracks by blending into the Orion activity, masking the malicious code from antivirus packages.</a:t>
            </a:r>
          </a:p>
          <a:p>
            <a:pPr algn="l"/>
            <a:r>
              <a:rPr lang="en-US" b="0" i="0" dirty="0">
                <a:solidFill>
                  <a:srgbClr val="666666"/>
                </a:solidFill>
                <a:effectLst/>
                <a:latin typeface="Arial" panose="020B0604020202020204" pitchFamily="34" charset="0"/>
              </a:rPr>
              <a:t>Here is a timeline of the SolarWinds hack:</a:t>
            </a:r>
          </a:p>
          <a:p>
            <a:pPr algn="l">
              <a:buFont typeface="Arial" panose="020B0604020202020204" pitchFamily="34" charset="0"/>
              <a:buChar char="•"/>
            </a:pPr>
            <a:r>
              <a:rPr lang="en-US" b="1" i="0" dirty="0">
                <a:solidFill>
                  <a:srgbClr val="666666"/>
                </a:solidFill>
                <a:effectLst/>
                <a:latin typeface="Arial" panose="020B0604020202020204" pitchFamily="34" charset="0"/>
              </a:rPr>
              <a:t>September 2019.</a:t>
            </a:r>
            <a:r>
              <a:rPr lang="en-US" b="0" i="0" dirty="0">
                <a:solidFill>
                  <a:srgbClr val="666666"/>
                </a:solidFill>
                <a:effectLst/>
                <a:latin typeface="Arial" panose="020B0604020202020204" pitchFamily="34" charset="0"/>
              </a:rPr>
              <a:t> Threat actors gain unauthorized access to SolarWinds network</a:t>
            </a:r>
          </a:p>
          <a:p>
            <a:pPr algn="l">
              <a:buFont typeface="Arial" panose="020B0604020202020204" pitchFamily="34" charset="0"/>
              <a:buChar char="•"/>
            </a:pPr>
            <a:r>
              <a:rPr lang="en-US" b="1" i="0" dirty="0">
                <a:solidFill>
                  <a:srgbClr val="666666"/>
                </a:solidFill>
                <a:effectLst/>
                <a:latin typeface="Arial" panose="020B0604020202020204" pitchFamily="34" charset="0"/>
              </a:rPr>
              <a:t>October 2019. </a:t>
            </a:r>
            <a:r>
              <a:rPr lang="en-US" b="0" i="0" dirty="0">
                <a:solidFill>
                  <a:srgbClr val="666666"/>
                </a:solidFill>
                <a:effectLst/>
                <a:latin typeface="Arial" panose="020B0604020202020204" pitchFamily="34" charset="0"/>
              </a:rPr>
              <a:t>Threat actors test initial code injection into Orion</a:t>
            </a:r>
          </a:p>
          <a:p>
            <a:pPr algn="l">
              <a:buFont typeface="Arial" panose="020B0604020202020204" pitchFamily="34" charset="0"/>
              <a:buChar char="•"/>
            </a:pPr>
            <a:r>
              <a:rPr lang="en-US" b="1" i="0" dirty="0">
                <a:solidFill>
                  <a:srgbClr val="666666"/>
                </a:solidFill>
                <a:effectLst/>
                <a:latin typeface="Arial" panose="020B0604020202020204" pitchFamily="34" charset="0"/>
              </a:rPr>
              <a:t>Feb. 20, 2020.</a:t>
            </a:r>
            <a:r>
              <a:rPr lang="en-US" b="0" i="0" dirty="0">
                <a:solidFill>
                  <a:srgbClr val="666666"/>
                </a:solidFill>
                <a:effectLst/>
                <a:latin typeface="Arial" panose="020B0604020202020204" pitchFamily="34" charset="0"/>
              </a:rPr>
              <a:t> Malicious code known as Sunburst injected into Orion</a:t>
            </a:r>
          </a:p>
          <a:p>
            <a:pPr algn="l">
              <a:buFont typeface="Arial" panose="020B0604020202020204" pitchFamily="34" charset="0"/>
              <a:buChar char="•"/>
            </a:pPr>
            <a:r>
              <a:rPr lang="en-US" b="1" i="0" dirty="0">
                <a:solidFill>
                  <a:srgbClr val="666666"/>
                </a:solidFill>
                <a:effectLst/>
                <a:latin typeface="Arial" panose="020B0604020202020204" pitchFamily="34" charset="0"/>
              </a:rPr>
              <a:t>March 26, 2020.</a:t>
            </a:r>
            <a:r>
              <a:rPr lang="en-US" b="0" i="0" dirty="0">
                <a:solidFill>
                  <a:srgbClr val="666666"/>
                </a:solidFill>
                <a:effectLst/>
                <a:latin typeface="Arial" panose="020B0604020202020204" pitchFamily="34" charset="0"/>
              </a:rPr>
              <a:t> SolarWinds unknowingly starts sending out Orion software updates with hacked code</a:t>
            </a:r>
          </a:p>
          <a:p>
            <a:pPr algn="l"/>
            <a:r>
              <a:rPr lang="en-US" b="0" i="0" dirty="0">
                <a:solidFill>
                  <a:srgbClr val="666666"/>
                </a:solidFill>
                <a:effectLst/>
                <a:latin typeface="Arial" panose="020B0604020202020204" pitchFamily="34" charset="0"/>
              </a:rPr>
              <a:t>According to a U.S. Department of Homeland Security </a:t>
            </a:r>
            <a:r>
              <a:rPr lang="en-US" b="0" i="0" u="sng" dirty="0">
                <a:solidFill>
                  <a:srgbClr val="007CAD"/>
                </a:solidFill>
                <a:effectLst/>
                <a:latin typeface="Arial" panose="020B0604020202020204" pitchFamily="34" charset="0"/>
                <a:hlinkClick r:id="rId3"/>
              </a:rPr>
              <a:t>advisory</a:t>
            </a:r>
            <a:r>
              <a:rPr lang="en-US" b="0" i="0" dirty="0">
                <a:solidFill>
                  <a:srgbClr val="666666"/>
                </a:solidFill>
                <a:effectLst/>
                <a:latin typeface="Arial" panose="020B0604020202020204" pitchFamily="34" charset="0"/>
              </a:rPr>
              <a:t>, the affected versions of SolarWinds Orion are versions are 2019.4 through 2020.2.1 HF1.</a:t>
            </a:r>
          </a:p>
          <a:p>
            <a:pPr algn="l"/>
            <a:r>
              <a:rPr lang="en-US" b="0" i="0" dirty="0">
                <a:solidFill>
                  <a:srgbClr val="666666"/>
                </a:solidFill>
                <a:effectLst/>
                <a:latin typeface="Arial" panose="020B0604020202020204" pitchFamily="34" charset="0"/>
              </a:rPr>
              <a:t>More than 18,000 SolarWinds customers installed the malicious updates, with the malware spreading undetected. Through this code, hackers accessed SolarWinds's customer information technology systems, which they could then use to install even more malware to spy on other companies and organizations.</a:t>
            </a:r>
          </a:p>
          <a:p>
            <a:pPr algn="l"/>
            <a:endParaRPr lang="en-US" b="0" i="0" dirty="0">
              <a:solidFill>
                <a:srgbClr val="51565E"/>
              </a:solidFill>
              <a:effectLst/>
              <a:latin typeface="Roboto" panose="020F0502020204030204" pitchFamily="34" charset="0"/>
            </a:endParaRPr>
          </a:p>
        </p:txBody>
      </p:sp>
    </p:spTree>
    <p:extLst>
      <p:ext uri="{BB962C8B-B14F-4D97-AF65-F5344CB8AC3E}">
        <p14:creationId xmlns:p14="http://schemas.microsoft.com/office/powerpoint/2010/main" val="2516340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More recently we have the XZ software supply chain attack that used social engineering. Some mysterious person named Jian Tan infiltrated the XZ maintainer community starting all the way back in October of 2021. By February of 2024 they were able to sneak a backdoor into the XZ library. Luckily for all of us, a security researcher, Andres Freund, found the malicious code during performance testing and was able to get the word out to Red Hat and Debian, which issued CVEs and rollbacks respectively.</a:t>
            </a:r>
          </a:p>
          <a:p>
            <a:r>
              <a:rPr lang="en-US" dirty="0"/>
              <a:t>The XZ software supply chain attack started all the way back in October 2021. The attacker used social engineering to gain the trust of the </a:t>
            </a:r>
            <a:r>
              <a:rPr lang="en-US" dirty="0" err="1"/>
              <a:t>xz</a:t>
            </a:r>
            <a:r>
              <a:rPr lang="en-US" dirty="0"/>
              <a:t> maintainers. Over the course of three years they slowly infiltrated the open source maintainer community and were granted more and more access. The actual attack happened on February 23</a:t>
            </a:r>
            <a:r>
              <a:rPr lang="en-US" baseline="30000" dirty="0"/>
              <a:t>rd</a:t>
            </a:r>
            <a:r>
              <a:rPr lang="en-US" dirty="0"/>
              <a:t>, 2024. Over the next month the attacker would exert pressure on Debian, Red Hat, and Ubuntu to update the </a:t>
            </a:r>
            <a:r>
              <a:rPr lang="en-US" dirty="0" err="1"/>
              <a:t>xz</a:t>
            </a:r>
            <a:r>
              <a:rPr lang="en-US" dirty="0"/>
              <a:t> package with the malicious code. It was finally detected on more than a month later on March 28th, 2024 by Andres Freund. Red Hat assigned a CVE that day and Debian issued a roll back to the previous version without the backdoor. This level of sophistication has not been observed in previous software supply chain attacks and is a harbinger of what attacks going forward may look like. As a consumer of open source software, it behooves us to harden our software supply chains as much as possible.  </a:t>
            </a:r>
          </a:p>
          <a:p>
            <a:r>
              <a:rPr lang="en-US" dirty="0"/>
              <a:t>Timeline on the XZ attack: https://</a:t>
            </a:r>
            <a:r>
              <a:rPr lang="en-US" dirty="0" err="1"/>
              <a:t>research.swtch.com</a:t>
            </a:r>
            <a:r>
              <a:rPr lang="en-US" dirty="0"/>
              <a:t>/</a:t>
            </a:r>
            <a:r>
              <a:rPr lang="en-US" dirty="0" err="1"/>
              <a:t>xz</a:t>
            </a:r>
            <a:r>
              <a:rPr lang="en-US" dirty="0"/>
              <a:t>-timeline </a:t>
            </a:r>
          </a:p>
        </p:txBody>
      </p:sp>
    </p:spTree>
    <p:extLst>
      <p:ext uri="{BB962C8B-B14F-4D97-AF65-F5344CB8AC3E}">
        <p14:creationId xmlns:p14="http://schemas.microsoft.com/office/powerpoint/2010/main" val="2144781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attack surface of your software supply chain. We’ve taken it for granted that our CI/CD systems and our git repos were secure. What we’ve learned over the past few years is that we now live in a world where we need to harden our software supply chain as much (if not more) than our production systems. From malicious dependency injection to compromised build servers, there’s a huge attack surface that our CI/CD infrastructure presents.</a:t>
            </a:r>
          </a:p>
        </p:txBody>
      </p:sp>
    </p:spTree>
    <p:extLst>
      <p:ext uri="{BB962C8B-B14F-4D97-AF65-F5344CB8AC3E}">
        <p14:creationId xmlns:p14="http://schemas.microsoft.com/office/powerpoint/2010/main" val="4236081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2b33112c63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2b33112c6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response to the SolarWinds attack, President Biden issued Executive Order 14028, Aimed at improving the nation’s ability to identify, deter, protect against, detect and respond to malicious cyber activity in the face of “persistent and increasingly sophisticated malicious cyber campaigns that threaten the public sector, the private sector, and ultimately the American people’s security and privacy.” </a:t>
            </a:r>
          </a:p>
          <a:p>
            <a:pPr marL="0" lvl="0" indent="0" algn="l" rtl="0">
              <a:spcBef>
                <a:spcPts val="0"/>
              </a:spcBef>
              <a:spcAft>
                <a:spcPts val="0"/>
              </a:spcAft>
              <a:buNone/>
            </a:pPr>
            <a:r>
              <a:rPr lang="en-US" dirty="0"/>
              <a:t>It mandates encryption at rest and in transit, zero trust architectures, multi-factor authentication, and sets up a threat response and information sharing process between the US government and the private sector. It also mandates that any entity providing software to the US government deliver Software Bill of Materials with their software. And we all know that as the government adopts a standard the rest of the IT industry is compelled to follow.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Mandates encryption at rest and in transit. Requires IT service providers to collect relevant data in case of a cybersecurity incident. Mandates a move towards zero-trust architectures. Mandates MFA. “[t]he development of commercial software often lacks transparency, sufficient focus on the ability of the software to resist attack, and adequate controls to prevent tampering by malicious actors. There is a pressing need to implement more rigorous and predictable mechanisms for ensuring that products function securely, and as intended.”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new guidance required by the Order will include standards and requirements regarding: (</a:t>
            </a:r>
            <a:r>
              <a:rPr lang="en-US" dirty="0" err="1"/>
              <a:t>i</a:t>
            </a:r>
            <a:r>
              <a:rPr lang="en-US" dirty="0"/>
              <a:t>) secure software development environments; (ii) generating and, when requested by a purchaser, providing artifacts that demonstrate conformance to the guidance; (iii) employing automated tools or processes to maintain trusted source code supply chains and to check for and remediate known and potential vulnerabilities; (iv) providing, when requested by a purchaser, artifacts of the execution of those tools and processes, and making publicly available a summary description of the risks assessed and mitigated; (v) maintaining accurate and up-to-date data, provenance of software code or components, and controls on internal and third-party software components, tools and services, and performing audits and enforcement of these controls; (vi) providing a purchaser a Software Bill of Materials for each product; (vii) participating in a vulnerability disclosure program that includes a reporting and disclosure process, and attesting to conformity with secure software development practices; and (viii) ensuring and attesting, to the extent practicable, to the integrity and provenance of open-source software used within any portion of a product.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risk responsibility for software is shifting from software consumers to software producers. This is what this executive order is focused 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a consequence of the Executive Order, NIST released updated guidance in the form of two special publications: 800-218 and 800-204D. </a:t>
            </a:r>
          </a:p>
          <a:p>
            <a:r>
              <a:rPr lang="en-US" dirty="0"/>
              <a:t>NIST SP 800-218 </a:t>
            </a:r>
          </a:p>
          <a:p>
            <a:pPr lvl="1"/>
            <a:r>
              <a:rPr lang="en-US" b="0" i="0" dirty="0">
                <a:solidFill>
                  <a:srgbClr val="333333"/>
                </a:solidFill>
                <a:effectLst/>
                <a:latin typeface="GT America"/>
              </a:rPr>
              <a:t>The National Cybersecurity Strategy makes the case that there must be a shift of the burden for cybersecurity from the consumers of software to the producers of software. </a:t>
            </a:r>
          </a:p>
          <a:p>
            <a:pPr lvl="1"/>
            <a:r>
              <a:rPr lang="en-US" b="0" i="0" dirty="0">
                <a:solidFill>
                  <a:srgbClr val="333333"/>
                </a:solidFill>
                <a:effectLst/>
                <a:latin typeface="GT America"/>
              </a:rPr>
              <a:t>It lays out a series of guiding principles that it encourages agencies and the private sector to adopt, including:</a:t>
            </a:r>
          </a:p>
          <a:p>
            <a:pPr lvl="1"/>
            <a:r>
              <a:rPr lang="en-US" dirty="0"/>
              <a:t>PS.3.1: Securely archive the necessary files and supporting data (e.g., integrity verification information, provenance data) to be retained for each software release.</a:t>
            </a:r>
            <a:endParaRPr lang="en-US" b="0" i="0" dirty="0">
              <a:solidFill>
                <a:srgbClr val="333333"/>
              </a:solidFill>
              <a:effectLst/>
              <a:latin typeface="GT America"/>
            </a:endParaRPr>
          </a:p>
          <a:p>
            <a:pPr lvl="1"/>
            <a:r>
              <a:rPr lang="en-US" dirty="0"/>
              <a:t>PS.3.2: Collect, safeguard, maintain, and share provenance data for all components of each software release (e.g., in a software bill of materials [SBOM]).</a:t>
            </a:r>
            <a:endParaRPr lang="en-US" b="0" i="0" dirty="0">
              <a:solidFill>
                <a:srgbClr val="333333"/>
              </a:solidFill>
              <a:effectLst/>
              <a:latin typeface="GT America"/>
            </a:endParaRPr>
          </a:p>
          <a:p>
            <a:pPr lvl="1"/>
            <a:r>
              <a:rPr lang="en-US" dirty="0"/>
              <a:t>PW.4.4: Verify that acquired commercial, open-source, and all other third-party software components comply with the requirements, as defined by the organization, throughout their life cycles.</a:t>
            </a:r>
          </a:p>
          <a:p>
            <a:pPr lvl="0"/>
            <a:r>
              <a:rPr lang="en-US" dirty="0"/>
              <a:t>NIST 800-204D</a:t>
            </a:r>
          </a:p>
          <a:p>
            <a:pPr lvl="1"/>
            <a:r>
              <a:rPr lang="en-US" b="0" i="0" dirty="0">
                <a:solidFill>
                  <a:srgbClr val="6D6778"/>
                </a:solidFill>
                <a:effectLst/>
                <a:latin typeface="loco-oxygen-400"/>
              </a:rPr>
              <a:t>NIST SP 800-204D can be thought of as a roadmap designed to navigate the complexities of securing the software supply chain. It offers more than just technical guidance; it fosters a cultural shift within organizations, emphasizing the importance of considering security at every step, from the initial lines of code to the final deployment. </a:t>
            </a:r>
          </a:p>
          <a:p>
            <a:pPr lvl="1"/>
            <a:r>
              <a:rPr lang="en-US" b="0" i="0" dirty="0">
                <a:solidFill>
                  <a:srgbClr val="6D6778"/>
                </a:solidFill>
                <a:effectLst/>
                <a:latin typeface="loco-oxygen-400"/>
              </a:rPr>
              <a:t>This holistic approach builds trust, both internally and externally. Developers gain confidence knowing their creations are secure, and users can rely on applications that are robust and resilient against potential attacks. In essence, NIST SP 800-204D empowers organizations to build stronger, more secure software, solidifying their footing in the ever-evolving digital landscape.</a:t>
            </a:r>
            <a:endParaRPr lang="en-US" dirty="0"/>
          </a:p>
          <a:p>
            <a:endParaRPr lang="en-US" dirty="0"/>
          </a:p>
        </p:txBody>
      </p:sp>
    </p:spTree>
    <p:extLst>
      <p:ext uri="{BB962C8B-B14F-4D97-AF65-F5344CB8AC3E}">
        <p14:creationId xmlns:p14="http://schemas.microsoft.com/office/powerpoint/2010/main" val="7165840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00144C"/>
        </a:solidFill>
        <a:effectLst/>
      </p:bgPr>
    </p:bg>
    <p:spTree>
      <p:nvGrpSpPr>
        <p:cNvPr id="1" name="Shape 9"/>
        <p:cNvGrpSpPr/>
        <p:nvPr/>
      </p:nvGrpSpPr>
      <p:grpSpPr>
        <a:xfrm>
          <a:off x="0" y="0"/>
          <a:ext cx="0" cy="0"/>
          <a:chOff x="0" y="0"/>
          <a:chExt cx="0" cy="0"/>
        </a:xfrm>
      </p:grpSpPr>
      <p:pic>
        <p:nvPicPr>
          <p:cNvPr id="2" name="Picture 1" descr="A black background with colorful squares&#10;&#10;Description automatically generated">
            <a:extLst>
              <a:ext uri="{FF2B5EF4-FFF2-40B4-BE49-F238E27FC236}">
                <a16:creationId xmlns:a16="http://schemas.microsoft.com/office/drawing/2014/main" id="{60B2E5BB-ACB9-C140-AD13-DD6FE54EED8F}"/>
              </a:ext>
            </a:extLst>
          </p:cNvPr>
          <p:cNvPicPr>
            <a:picLocks noChangeAspect="1"/>
          </p:cNvPicPr>
          <p:nvPr userDrawn="1"/>
        </p:nvPicPr>
        <p:blipFill>
          <a:blip r:embed="rId2"/>
          <a:stretch>
            <a:fillRect/>
          </a:stretch>
        </p:blipFill>
        <p:spPr>
          <a:xfrm>
            <a:off x="7193892" y="3058509"/>
            <a:ext cx="1829608" cy="2001295"/>
          </a:xfrm>
          <a:prstGeom prst="rect">
            <a:avLst/>
          </a:prstGeom>
        </p:spPr>
      </p:pic>
      <p:sp>
        <p:nvSpPr>
          <p:cNvPr id="10" name="Google Shape;10;p2"/>
          <p:cNvSpPr txBox="1">
            <a:spLocks noGrp="1"/>
          </p:cNvSpPr>
          <p:nvPr>
            <p:ph type="ctrTitle"/>
          </p:nvPr>
        </p:nvSpPr>
        <p:spPr>
          <a:xfrm>
            <a:off x="398303" y="1196337"/>
            <a:ext cx="8010201" cy="2295612"/>
          </a:xfrm>
          <a:prstGeom prst="rect">
            <a:avLst/>
          </a:prstGeom>
          <a:noFill/>
        </p:spPr>
        <p:txBody>
          <a:bodyPr spcFirstLastPara="1" wrap="square" lIns="91425" tIns="91425" rIns="91425" bIns="91425" anchor="ctr" anchorCtr="0">
            <a:normAutofit/>
          </a:bodyPr>
          <a:lstStyle>
            <a:lvl1pPr lvl="0" algn="l">
              <a:spcBef>
                <a:spcPts val="0"/>
              </a:spcBef>
              <a:spcAft>
                <a:spcPts val="0"/>
              </a:spcAft>
              <a:buClr>
                <a:schemeClr val="lt1"/>
              </a:buClr>
              <a:buSzPts val="4800"/>
              <a:buNone/>
              <a:defRPr sz="4800">
                <a:solidFill>
                  <a:schemeClr val="bg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dirty="0"/>
          </a:p>
        </p:txBody>
      </p:sp>
      <p:sp>
        <p:nvSpPr>
          <p:cNvPr id="11" name="Google Shape;11;p2"/>
          <p:cNvSpPr txBox="1">
            <a:spLocks noGrp="1"/>
          </p:cNvSpPr>
          <p:nvPr>
            <p:ph type="subTitle" idx="1"/>
          </p:nvPr>
        </p:nvSpPr>
        <p:spPr>
          <a:xfrm>
            <a:off x="398304" y="3491949"/>
            <a:ext cx="7287958" cy="670179"/>
          </a:xfrm>
          <a:prstGeom prst="rect">
            <a:avLst/>
          </a:prstGeom>
          <a:noFill/>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2800"/>
              <a:buNone/>
              <a:defRPr sz="2800">
                <a:solidFill>
                  <a:srgbClr val="E94D96"/>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dirty="0"/>
          </a:p>
        </p:txBody>
      </p:sp>
      <p:pic>
        <p:nvPicPr>
          <p:cNvPr id="14" name="Google Shape;14;p2"/>
          <p:cNvPicPr preferRelativeResize="0"/>
          <p:nvPr/>
        </p:nvPicPr>
        <p:blipFill>
          <a:blip r:embed="rId3">
            <a:alphaModFix/>
          </a:blip>
          <a:stretch>
            <a:fillRect/>
          </a:stretch>
        </p:blipFill>
        <p:spPr>
          <a:xfrm>
            <a:off x="398303" y="298661"/>
            <a:ext cx="2976652" cy="670179"/>
          </a:xfrm>
          <a:prstGeom prst="rect">
            <a:avLst/>
          </a:prstGeom>
          <a:solidFill>
            <a:srgbClr val="00144C"/>
          </a:solidFill>
          <a:ln>
            <a:noFill/>
          </a:ln>
        </p:spPr>
      </p:pic>
      <p:pic>
        <p:nvPicPr>
          <p:cNvPr id="3" name="Graphic 2">
            <a:extLst>
              <a:ext uri="{FF2B5EF4-FFF2-40B4-BE49-F238E27FC236}">
                <a16:creationId xmlns:a16="http://schemas.microsoft.com/office/drawing/2014/main" id="{E370147D-D7D3-BA95-F6AF-B3BA1841884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98304" y="4701613"/>
            <a:ext cx="969444" cy="318947"/>
          </a:xfrm>
          <a:prstGeom prst="rect">
            <a:avLst/>
          </a:prstGeom>
        </p:spPr>
      </p:pic>
      <p:sp>
        <p:nvSpPr>
          <p:cNvPr id="4" name="TextBox 3">
            <a:extLst>
              <a:ext uri="{FF2B5EF4-FFF2-40B4-BE49-F238E27FC236}">
                <a16:creationId xmlns:a16="http://schemas.microsoft.com/office/drawing/2014/main" id="{B4EE2169-F3E1-4E05-1002-C08EEFA96A24}"/>
              </a:ext>
            </a:extLst>
          </p:cNvPr>
          <p:cNvSpPr txBox="1"/>
          <p:nvPr userDrawn="1"/>
        </p:nvSpPr>
        <p:spPr>
          <a:xfrm>
            <a:off x="1409589" y="4707198"/>
            <a:ext cx="1050288" cy="307777"/>
          </a:xfrm>
          <a:prstGeom prst="rect">
            <a:avLst/>
          </a:prstGeom>
          <a:noFill/>
        </p:spPr>
        <p:txBody>
          <a:bodyPr wrap="square" rtlCol="0">
            <a:spAutoFit/>
          </a:bodyPr>
          <a:lstStyle/>
          <a:p>
            <a:r>
              <a:rPr lang="en-CA" sz="1400" dirty="0">
                <a:solidFill>
                  <a:schemeClr val="bg1"/>
                </a:solidFill>
              </a:rPr>
              <a:t>#ossummit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reserve="1" userDrawn="1">
  <p:cSld name="Logo">
    <p:bg>
      <p:bgPr>
        <a:solidFill>
          <a:srgbClr val="00144C"/>
        </a:solidFill>
        <a:effectLst/>
      </p:bgPr>
    </p:bg>
    <p:spTree>
      <p:nvGrpSpPr>
        <p:cNvPr id="1" name="Shape 15"/>
        <p:cNvGrpSpPr/>
        <p:nvPr/>
      </p:nvGrpSpPr>
      <p:grpSpPr>
        <a:xfrm>
          <a:off x="0" y="0"/>
          <a:ext cx="0" cy="0"/>
          <a:chOff x="0" y="0"/>
          <a:chExt cx="0" cy="0"/>
        </a:xfrm>
      </p:grpSpPr>
      <p:pic>
        <p:nvPicPr>
          <p:cNvPr id="3" name="Picture 2" descr="A black background with colorful squares&#10;&#10;Description automatically generated">
            <a:extLst>
              <a:ext uri="{FF2B5EF4-FFF2-40B4-BE49-F238E27FC236}">
                <a16:creationId xmlns:a16="http://schemas.microsoft.com/office/drawing/2014/main" id="{FBDA4514-7727-D432-B06D-A8F399A15FA7}"/>
              </a:ext>
            </a:extLst>
          </p:cNvPr>
          <p:cNvPicPr>
            <a:picLocks noChangeAspect="1"/>
          </p:cNvPicPr>
          <p:nvPr userDrawn="1"/>
        </p:nvPicPr>
        <p:blipFill>
          <a:blip r:embed="rId2"/>
          <a:stretch>
            <a:fillRect/>
          </a:stretch>
        </p:blipFill>
        <p:spPr>
          <a:xfrm>
            <a:off x="7193892" y="3058509"/>
            <a:ext cx="1829608" cy="2001295"/>
          </a:xfrm>
          <a:prstGeom prst="rect">
            <a:avLst/>
          </a:prstGeom>
        </p:spPr>
      </p:pic>
      <p:pic>
        <p:nvPicPr>
          <p:cNvPr id="17" name="Google Shape;17;p3"/>
          <p:cNvPicPr preferRelativeResize="0"/>
          <p:nvPr/>
        </p:nvPicPr>
        <p:blipFill>
          <a:blip r:embed="rId3">
            <a:alphaModFix/>
          </a:blip>
          <a:stretch>
            <a:fillRect/>
          </a:stretch>
        </p:blipFill>
        <p:spPr>
          <a:xfrm>
            <a:off x="1222649" y="1817639"/>
            <a:ext cx="6698701" cy="1508222"/>
          </a:xfrm>
          <a:prstGeom prst="rect">
            <a:avLst/>
          </a:prstGeom>
          <a:noFill/>
          <a:ln>
            <a:noFill/>
          </a:ln>
        </p:spPr>
      </p:pic>
    </p:spTree>
    <p:extLst>
      <p:ext uri="{BB962C8B-B14F-4D97-AF65-F5344CB8AC3E}">
        <p14:creationId xmlns:p14="http://schemas.microsoft.com/office/powerpoint/2010/main" val="94563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0"/>
        <p:cNvGrpSpPr/>
        <p:nvPr/>
      </p:nvGrpSpPr>
      <p:grpSpPr>
        <a:xfrm>
          <a:off x="0" y="0"/>
          <a:ext cx="0" cy="0"/>
          <a:chOff x="0" y="0"/>
          <a:chExt cx="0" cy="0"/>
        </a:xfrm>
      </p:grpSpPr>
      <p:sp>
        <p:nvSpPr>
          <p:cNvPr id="22" name="Google Shape;22;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solidFill>
                  <a:srgbClr val="00144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3" name="Google Shape;23;p4"/>
          <p:cNvSpPr txBox="1">
            <a:spLocks noGrp="1"/>
          </p:cNvSpPr>
          <p:nvPr>
            <p:ph type="body" idx="1"/>
          </p:nvPr>
        </p:nvSpPr>
        <p:spPr>
          <a:xfrm>
            <a:off x="311700" y="1152475"/>
            <a:ext cx="8520600" cy="3317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
        <p:nvSpPr>
          <p:cNvPr id="24" name="Google Shape;24;p4"/>
          <p:cNvSpPr txBox="1">
            <a:spLocks noGrp="1"/>
          </p:cNvSpPr>
          <p:nvPr>
            <p:ph type="sldNum" idx="12"/>
          </p:nvPr>
        </p:nvSpPr>
        <p:spPr>
          <a:xfrm>
            <a:off x="7121879" y="4604625"/>
            <a:ext cx="548700" cy="393600"/>
          </a:xfrm>
          <a:prstGeom prst="rect">
            <a:avLst/>
          </a:prstGeom>
        </p:spPr>
        <p:txBody>
          <a:bodyPr spcFirstLastPara="1" wrap="square" lIns="91425" tIns="91425" rIns="91425" bIns="91425" anchor="ctr" anchorCtr="0">
            <a:normAutofit/>
          </a:bodyPr>
          <a:lstStyle>
            <a:lvl1pPr lvl="0" rtl="0">
              <a:buNone/>
              <a:defRPr>
                <a:solidFill>
                  <a:schemeClr val="bg2"/>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pic>
        <p:nvPicPr>
          <p:cNvPr id="3" name="Picture 2" descr="A screenshot of a cell phone&#10;&#10;Description automatically generated">
            <a:extLst>
              <a:ext uri="{FF2B5EF4-FFF2-40B4-BE49-F238E27FC236}">
                <a16:creationId xmlns:a16="http://schemas.microsoft.com/office/drawing/2014/main" id="{BE07DF55-84DC-256F-1497-55E42BEF67D6}"/>
              </a:ext>
            </a:extLst>
          </p:cNvPr>
          <p:cNvPicPr>
            <a:picLocks noChangeAspect="1"/>
          </p:cNvPicPr>
          <p:nvPr userDrawn="1"/>
        </p:nvPicPr>
        <p:blipFill>
          <a:blip r:embed="rId2"/>
          <a:stretch>
            <a:fillRect/>
          </a:stretch>
        </p:blipFill>
        <p:spPr>
          <a:xfrm>
            <a:off x="7893922" y="3783724"/>
            <a:ext cx="1171357" cy="1276081"/>
          </a:xfrm>
          <a:prstGeom prst="rect">
            <a:avLst/>
          </a:prstGeom>
        </p:spPr>
      </p:pic>
      <p:pic>
        <p:nvPicPr>
          <p:cNvPr id="5" name="Graphic 4">
            <a:extLst>
              <a:ext uri="{FF2B5EF4-FFF2-40B4-BE49-F238E27FC236}">
                <a16:creationId xmlns:a16="http://schemas.microsoft.com/office/drawing/2014/main" id="{2A68CFB2-C68E-5D54-855C-E733555D6A3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22516" y="4556402"/>
            <a:ext cx="2501809" cy="49004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33"/>
        <p:cNvGrpSpPr/>
        <p:nvPr/>
      </p:nvGrpSpPr>
      <p:grpSpPr>
        <a:xfrm>
          <a:off x="0" y="0"/>
          <a:ext cx="0" cy="0"/>
          <a:chOff x="0" y="0"/>
          <a:chExt cx="0" cy="0"/>
        </a:xfrm>
      </p:grpSpPr>
      <p:sp>
        <p:nvSpPr>
          <p:cNvPr id="37" name="Google Shape;3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solidFill>
                  <a:srgbClr val="00144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2" name="Picture 1" descr="A screenshot of a cell phone&#10;&#10;Description automatically generated">
            <a:extLst>
              <a:ext uri="{FF2B5EF4-FFF2-40B4-BE49-F238E27FC236}">
                <a16:creationId xmlns:a16="http://schemas.microsoft.com/office/drawing/2014/main" id="{914595E3-2606-EA1B-E5AE-6F9763704311}"/>
              </a:ext>
            </a:extLst>
          </p:cNvPr>
          <p:cNvPicPr>
            <a:picLocks noChangeAspect="1"/>
          </p:cNvPicPr>
          <p:nvPr userDrawn="1"/>
        </p:nvPicPr>
        <p:blipFill>
          <a:blip r:embed="rId2"/>
          <a:stretch>
            <a:fillRect/>
          </a:stretch>
        </p:blipFill>
        <p:spPr>
          <a:xfrm>
            <a:off x="7893922" y="3783724"/>
            <a:ext cx="1171357" cy="1276081"/>
          </a:xfrm>
          <a:prstGeom prst="rect">
            <a:avLst/>
          </a:prstGeom>
        </p:spPr>
      </p:pic>
      <p:sp>
        <p:nvSpPr>
          <p:cNvPr id="3" name="Google Shape;24;p4">
            <a:extLst>
              <a:ext uri="{FF2B5EF4-FFF2-40B4-BE49-F238E27FC236}">
                <a16:creationId xmlns:a16="http://schemas.microsoft.com/office/drawing/2014/main" id="{465A1B95-345E-C992-CB6F-96C31411F758}"/>
              </a:ext>
            </a:extLst>
          </p:cNvPr>
          <p:cNvSpPr txBox="1">
            <a:spLocks noGrp="1"/>
          </p:cNvSpPr>
          <p:nvPr>
            <p:ph type="sldNum" idx="12"/>
          </p:nvPr>
        </p:nvSpPr>
        <p:spPr>
          <a:xfrm>
            <a:off x="7121879" y="4604625"/>
            <a:ext cx="548700" cy="393600"/>
          </a:xfrm>
          <a:prstGeom prst="rect">
            <a:avLst/>
          </a:prstGeom>
        </p:spPr>
        <p:txBody>
          <a:bodyPr spcFirstLastPara="1" wrap="square" lIns="91425" tIns="91425" rIns="91425" bIns="91425" anchor="ctr" anchorCtr="0">
            <a:normAutofit/>
          </a:bodyPr>
          <a:lstStyle>
            <a:lvl1pPr lvl="0" rtl="0">
              <a:buNone/>
              <a:defRPr>
                <a:solidFill>
                  <a:schemeClr val="bg2"/>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pic>
        <p:nvPicPr>
          <p:cNvPr id="4" name="Graphic 3">
            <a:extLst>
              <a:ext uri="{FF2B5EF4-FFF2-40B4-BE49-F238E27FC236}">
                <a16:creationId xmlns:a16="http://schemas.microsoft.com/office/drawing/2014/main" id="{46E9D94E-6483-B71D-C632-11841802EB4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22516" y="4556402"/>
            <a:ext cx="2501809" cy="49004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None/>
              <a:defRPr sz="2800">
                <a:solidFill>
                  <a:schemeClr val="accent1"/>
                </a:solidFill>
              </a:defRPr>
            </a:lvl1pPr>
            <a:lvl2pPr lvl="1">
              <a:spcBef>
                <a:spcPts val="0"/>
              </a:spcBef>
              <a:spcAft>
                <a:spcPts val="0"/>
              </a:spcAft>
              <a:buClr>
                <a:schemeClr val="accent1"/>
              </a:buClr>
              <a:buSzPts val="2800"/>
              <a:buNone/>
              <a:defRPr sz="2800">
                <a:solidFill>
                  <a:schemeClr val="accent1"/>
                </a:solidFill>
              </a:defRPr>
            </a:lvl2pPr>
            <a:lvl3pPr lvl="2">
              <a:spcBef>
                <a:spcPts val="0"/>
              </a:spcBef>
              <a:spcAft>
                <a:spcPts val="0"/>
              </a:spcAft>
              <a:buClr>
                <a:schemeClr val="accent1"/>
              </a:buClr>
              <a:buSzPts val="2800"/>
              <a:buNone/>
              <a:defRPr sz="2800">
                <a:solidFill>
                  <a:schemeClr val="accent1"/>
                </a:solidFill>
              </a:defRPr>
            </a:lvl3pPr>
            <a:lvl4pPr lvl="3">
              <a:spcBef>
                <a:spcPts val="0"/>
              </a:spcBef>
              <a:spcAft>
                <a:spcPts val="0"/>
              </a:spcAft>
              <a:buClr>
                <a:schemeClr val="accent1"/>
              </a:buClr>
              <a:buSzPts val="2800"/>
              <a:buNone/>
              <a:defRPr sz="2800">
                <a:solidFill>
                  <a:schemeClr val="accent1"/>
                </a:solidFill>
              </a:defRPr>
            </a:lvl4pPr>
            <a:lvl5pPr lvl="4">
              <a:spcBef>
                <a:spcPts val="0"/>
              </a:spcBef>
              <a:spcAft>
                <a:spcPts val="0"/>
              </a:spcAft>
              <a:buClr>
                <a:schemeClr val="accent1"/>
              </a:buClr>
              <a:buSzPts val="2800"/>
              <a:buNone/>
              <a:defRPr sz="2800">
                <a:solidFill>
                  <a:schemeClr val="accent1"/>
                </a:solidFill>
              </a:defRPr>
            </a:lvl5pPr>
            <a:lvl6pPr lvl="5">
              <a:spcBef>
                <a:spcPts val="0"/>
              </a:spcBef>
              <a:spcAft>
                <a:spcPts val="0"/>
              </a:spcAft>
              <a:buClr>
                <a:schemeClr val="accent1"/>
              </a:buClr>
              <a:buSzPts val="2800"/>
              <a:buNone/>
              <a:defRPr sz="2800">
                <a:solidFill>
                  <a:schemeClr val="accent1"/>
                </a:solidFill>
              </a:defRPr>
            </a:lvl6pPr>
            <a:lvl7pPr lvl="6">
              <a:spcBef>
                <a:spcPts val="0"/>
              </a:spcBef>
              <a:spcAft>
                <a:spcPts val="0"/>
              </a:spcAft>
              <a:buClr>
                <a:schemeClr val="accent1"/>
              </a:buClr>
              <a:buSzPts val="2800"/>
              <a:buNone/>
              <a:defRPr sz="2800">
                <a:solidFill>
                  <a:schemeClr val="accent1"/>
                </a:solidFill>
              </a:defRPr>
            </a:lvl7pPr>
            <a:lvl8pPr lvl="7">
              <a:spcBef>
                <a:spcPts val="0"/>
              </a:spcBef>
              <a:spcAft>
                <a:spcPts val="0"/>
              </a:spcAft>
              <a:buClr>
                <a:schemeClr val="accent1"/>
              </a:buClr>
              <a:buSzPts val="2800"/>
              <a:buNone/>
              <a:defRPr sz="2800">
                <a:solidFill>
                  <a:schemeClr val="accent1"/>
                </a:solidFill>
              </a:defRPr>
            </a:lvl8pPr>
            <a:lvl9pPr lvl="8">
              <a:spcBef>
                <a:spcPts val="0"/>
              </a:spcBef>
              <a:spcAft>
                <a:spcPts val="0"/>
              </a:spcAft>
              <a:buClr>
                <a:schemeClr val="accent1"/>
              </a:buClr>
              <a:buSzPts val="2800"/>
              <a:buNone/>
              <a:defRPr sz="2800">
                <a:solidFill>
                  <a:schemeClr val="accent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0"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hyperlink" Target="https://www.openpolicyagent.org/" TargetMode="External"/><Relationship Id="rId3" Type="http://schemas.openxmlformats.org/officeDocument/2006/relationships/hyperlink" Target="https://www.whitehouse.gov/briefing-room/presidential-actions/2021/05/12/executive-order-on-improving-the-nations-cybersecurity/" TargetMode="External"/><Relationship Id="rId7" Type="http://schemas.openxmlformats.org/officeDocument/2006/relationships/hyperlink" Target="https://www.sigstore.dev/"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slsa.dev/" TargetMode="External"/><Relationship Id="rId5" Type="http://schemas.openxmlformats.org/officeDocument/2006/relationships/hyperlink" Target="https://nvlpubs.nist.gov/nistpubs/SpecialPublications/NIST.SP.800-204D.ipd.pdf" TargetMode="External"/><Relationship Id="rId4" Type="http://schemas.openxmlformats.org/officeDocument/2006/relationships/hyperlink" Target="https://nvlpubs.nist.gov/nistpubs/SpecialPublications/NIST.SP.800-218.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3" name="Title 2">
            <a:extLst>
              <a:ext uri="{FF2B5EF4-FFF2-40B4-BE49-F238E27FC236}">
                <a16:creationId xmlns:a16="http://schemas.microsoft.com/office/drawing/2014/main" id="{1BD317C6-C613-C436-A4E5-90F67C36ACF7}"/>
              </a:ext>
            </a:extLst>
          </p:cNvPr>
          <p:cNvSpPr>
            <a:spLocks noGrp="1"/>
          </p:cNvSpPr>
          <p:nvPr>
            <p:ph type="ctrTitle"/>
          </p:nvPr>
        </p:nvSpPr>
        <p:spPr/>
        <p:txBody>
          <a:bodyPr/>
          <a:lstStyle/>
          <a:p>
            <a:r>
              <a:rPr lang="en-CA" dirty="0"/>
              <a:t>(Micro)chips and SLSA</a:t>
            </a:r>
          </a:p>
        </p:txBody>
      </p:sp>
      <p:sp>
        <p:nvSpPr>
          <p:cNvPr id="4" name="Subtitle 3">
            <a:extLst>
              <a:ext uri="{FF2B5EF4-FFF2-40B4-BE49-F238E27FC236}">
                <a16:creationId xmlns:a16="http://schemas.microsoft.com/office/drawing/2014/main" id="{7C0E09CD-3420-5B42-E889-851F02E49A48}"/>
              </a:ext>
            </a:extLst>
          </p:cNvPr>
          <p:cNvSpPr>
            <a:spLocks noGrp="1"/>
          </p:cNvSpPr>
          <p:nvPr>
            <p:ph type="subTitle" idx="1"/>
          </p:nvPr>
        </p:nvSpPr>
        <p:spPr/>
        <p:txBody>
          <a:bodyPr/>
          <a:lstStyle/>
          <a:p>
            <a:r>
              <a:rPr lang="en-CA" dirty="0"/>
              <a:t>Securing the software supply chain</a:t>
            </a:r>
          </a:p>
        </p:txBody>
      </p:sp>
      <p:sp>
        <p:nvSpPr>
          <p:cNvPr id="2" name="TextBox 1">
            <a:extLst>
              <a:ext uri="{FF2B5EF4-FFF2-40B4-BE49-F238E27FC236}">
                <a16:creationId xmlns:a16="http://schemas.microsoft.com/office/drawing/2014/main" id="{DE247B7F-1E50-E171-CC9E-95A804A73315}"/>
              </a:ext>
            </a:extLst>
          </p:cNvPr>
          <p:cNvSpPr txBox="1"/>
          <p:nvPr/>
        </p:nvSpPr>
        <p:spPr>
          <a:xfrm>
            <a:off x="2429464" y="4704250"/>
            <a:ext cx="1776775" cy="307777"/>
          </a:xfrm>
          <a:prstGeom prst="rect">
            <a:avLst/>
          </a:prstGeom>
          <a:noFill/>
        </p:spPr>
        <p:txBody>
          <a:bodyPr wrap="square" rtlCol="0">
            <a:spAutoFit/>
          </a:bodyPr>
          <a:lstStyle/>
          <a:p>
            <a:r>
              <a:rPr lang="en-CA" sz="1400" dirty="0">
                <a:solidFill>
                  <a:schemeClr val="bg1"/>
                </a:solidFill>
              </a:rPr>
              <a:t>@</a:t>
            </a:r>
            <a:r>
              <a:rPr lang="en-CA" sz="1400" dirty="0" err="1">
                <a:solidFill>
                  <a:schemeClr val="bg1"/>
                </a:solidFill>
              </a:rPr>
              <a:t>riichardboydii</a:t>
            </a:r>
            <a:endParaRPr lang="en-CA" sz="14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71A04-18A0-DEF3-821E-2943DF7E2533}"/>
              </a:ext>
            </a:extLst>
          </p:cNvPr>
          <p:cNvSpPr>
            <a:spLocks noGrp="1"/>
          </p:cNvSpPr>
          <p:nvPr>
            <p:ph type="title"/>
          </p:nvPr>
        </p:nvSpPr>
        <p:spPr/>
        <p:txBody>
          <a:bodyPr>
            <a:normAutofit fontScale="90000"/>
          </a:bodyPr>
          <a:lstStyle/>
          <a:p>
            <a:r>
              <a:rPr lang="en-US" dirty="0"/>
              <a:t>Making SBOMs Actionable</a:t>
            </a:r>
          </a:p>
        </p:txBody>
      </p:sp>
      <p:pic>
        <p:nvPicPr>
          <p:cNvPr id="4" name="Picture 3">
            <a:extLst>
              <a:ext uri="{FF2B5EF4-FFF2-40B4-BE49-F238E27FC236}">
                <a16:creationId xmlns:a16="http://schemas.microsoft.com/office/drawing/2014/main" id="{3B4487A4-59F8-C6F5-F6C9-0D274624E7E6}"/>
              </a:ext>
            </a:extLst>
          </p:cNvPr>
          <p:cNvPicPr>
            <a:picLocks noChangeAspect="1"/>
          </p:cNvPicPr>
          <p:nvPr/>
        </p:nvPicPr>
        <p:blipFill>
          <a:blip r:embed="rId3"/>
          <a:stretch>
            <a:fillRect/>
          </a:stretch>
        </p:blipFill>
        <p:spPr>
          <a:xfrm>
            <a:off x="311700" y="988516"/>
            <a:ext cx="3624808" cy="3528060"/>
          </a:xfrm>
          <a:prstGeom prst="rect">
            <a:avLst/>
          </a:prstGeom>
          <a:effectLst>
            <a:outerShdw blurRad="50800" dist="38100" dir="2700000" algn="tl" rotWithShape="0">
              <a:prstClr val="black">
                <a:alpha val="40000"/>
              </a:prstClr>
            </a:outerShdw>
          </a:effectLst>
        </p:spPr>
      </p:pic>
      <p:sp>
        <p:nvSpPr>
          <p:cNvPr id="5" name="Oval 4">
            <a:extLst>
              <a:ext uri="{FF2B5EF4-FFF2-40B4-BE49-F238E27FC236}">
                <a16:creationId xmlns:a16="http://schemas.microsoft.com/office/drawing/2014/main" id="{7B6647B7-9350-0B94-605C-B772F63AF3F1}"/>
              </a:ext>
            </a:extLst>
          </p:cNvPr>
          <p:cNvSpPr/>
          <p:nvPr/>
        </p:nvSpPr>
        <p:spPr>
          <a:xfrm>
            <a:off x="230420" y="4338320"/>
            <a:ext cx="450300" cy="178256"/>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F0CA6C2-1BDE-F312-F287-B65B77A4C03D}"/>
              </a:ext>
            </a:extLst>
          </p:cNvPr>
          <p:cNvSpPr txBox="1"/>
          <p:nvPr/>
        </p:nvSpPr>
        <p:spPr>
          <a:xfrm>
            <a:off x="3480099" y="4604625"/>
            <a:ext cx="2183802" cy="307777"/>
          </a:xfrm>
          <a:prstGeom prst="rect">
            <a:avLst/>
          </a:prstGeom>
          <a:noFill/>
        </p:spPr>
        <p:txBody>
          <a:bodyPr wrap="square" rtlCol="0">
            <a:spAutoFit/>
          </a:bodyPr>
          <a:lstStyle/>
          <a:p>
            <a:pPr algn="ctr"/>
            <a:r>
              <a:rPr lang="en-US" dirty="0"/>
              <a:t>@</a:t>
            </a:r>
            <a:r>
              <a:rPr lang="en-US" dirty="0" err="1"/>
              <a:t>richardboydii</a:t>
            </a:r>
            <a:endParaRPr lang="en-US" dirty="0"/>
          </a:p>
        </p:txBody>
      </p:sp>
      <p:sp>
        <p:nvSpPr>
          <p:cNvPr id="10" name="Text Placeholder 2">
            <a:extLst>
              <a:ext uri="{FF2B5EF4-FFF2-40B4-BE49-F238E27FC236}">
                <a16:creationId xmlns:a16="http://schemas.microsoft.com/office/drawing/2014/main" id="{33A9F4FF-1C2A-403C-DF8A-7060BDC934EA}"/>
              </a:ext>
            </a:extLst>
          </p:cNvPr>
          <p:cNvSpPr txBox="1">
            <a:spLocks/>
          </p:cNvSpPr>
          <p:nvPr/>
        </p:nvSpPr>
        <p:spPr>
          <a:xfrm>
            <a:off x="4017788" y="988516"/>
            <a:ext cx="4986363" cy="33174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dirty="0"/>
              <a:t>Human readable != having time to read them</a:t>
            </a:r>
          </a:p>
          <a:p>
            <a:r>
              <a:rPr lang="en-US" dirty="0"/>
              <a:t>Choose a format and stick to it (SPDX vs </a:t>
            </a:r>
            <a:r>
              <a:rPr lang="en-US" dirty="0" err="1"/>
              <a:t>CycloneDX</a:t>
            </a:r>
            <a:r>
              <a:rPr lang="en-US" dirty="0"/>
              <a:t> vs SWID)</a:t>
            </a:r>
          </a:p>
          <a:p>
            <a:r>
              <a:rPr lang="en-US" dirty="0"/>
              <a:t>Index them and make them searchable using OSS tools like Manticore Search, Apache </a:t>
            </a:r>
            <a:r>
              <a:rPr lang="en-US" dirty="0" err="1"/>
              <a:t>Solr</a:t>
            </a:r>
            <a:r>
              <a:rPr lang="en-US" dirty="0"/>
              <a:t>, or OpenSearch</a:t>
            </a:r>
          </a:p>
          <a:p>
            <a:r>
              <a:rPr lang="en-US" dirty="0"/>
              <a:t>Don’t forget about data retention requirements; plan ahead (this SBOM is 2.2 MB alone)</a:t>
            </a:r>
          </a:p>
          <a:p>
            <a:endParaRPr lang="en-US" dirty="0"/>
          </a:p>
          <a:p>
            <a:endParaRPr lang="en-US" dirty="0"/>
          </a:p>
        </p:txBody>
      </p:sp>
      <p:sp>
        <p:nvSpPr>
          <p:cNvPr id="12" name="Text Placeholder 11">
            <a:extLst>
              <a:ext uri="{FF2B5EF4-FFF2-40B4-BE49-F238E27FC236}">
                <a16:creationId xmlns:a16="http://schemas.microsoft.com/office/drawing/2014/main" id="{7F041E0A-BDE8-33DA-4267-0EC1B3A59F3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68234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CB0FA-4C65-9AF9-BE6F-3062FBC9AA64}"/>
              </a:ext>
            </a:extLst>
          </p:cNvPr>
          <p:cNvSpPr>
            <a:spLocks noGrp="1"/>
          </p:cNvSpPr>
          <p:nvPr>
            <p:ph type="title"/>
          </p:nvPr>
        </p:nvSpPr>
        <p:spPr/>
        <p:txBody>
          <a:bodyPr>
            <a:normAutofit fontScale="90000"/>
          </a:bodyPr>
          <a:lstStyle/>
          <a:p>
            <a:r>
              <a:rPr lang="en-US" dirty="0"/>
              <a:t>Mixing up Some SLSA</a:t>
            </a:r>
          </a:p>
        </p:txBody>
      </p:sp>
      <p:sp>
        <p:nvSpPr>
          <p:cNvPr id="3" name="Text Placeholder 2">
            <a:extLst>
              <a:ext uri="{FF2B5EF4-FFF2-40B4-BE49-F238E27FC236}">
                <a16:creationId xmlns:a16="http://schemas.microsoft.com/office/drawing/2014/main" id="{74895687-0A6C-2768-6B9B-8A54DDBBE31F}"/>
              </a:ext>
            </a:extLst>
          </p:cNvPr>
          <p:cNvSpPr>
            <a:spLocks noGrp="1"/>
          </p:cNvSpPr>
          <p:nvPr>
            <p:ph type="body" idx="1"/>
          </p:nvPr>
        </p:nvSpPr>
        <p:spPr>
          <a:xfrm>
            <a:off x="2641600" y="1152475"/>
            <a:ext cx="6190700" cy="3317400"/>
          </a:xfrm>
        </p:spPr>
        <p:txBody>
          <a:bodyPr>
            <a:normAutofit lnSpcReduction="10000"/>
          </a:bodyPr>
          <a:lstStyle/>
          <a:p>
            <a:r>
              <a:rPr lang="en-US" dirty="0"/>
              <a:t>Supply-chain Levels for Software Artifacts (SLSA)</a:t>
            </a:r>
          </a:p>
          <a:p>
            <a:r>
              <a:rPr lang="en-US" dirty="0"/>
              <a:t>A checklist of standards and controls to prevent tampering, improve integrity, and secure packages and infrastructure</a:t>
            </a:r>
          </a:p>
          <a:p>
            <a:r>
              <a:rPr lang="en-US" dirty="0"/>
              <a:t>Software Supply Chains should be tamper proof, e.g. no injections or overrides; hermetic</a:t>
            </a:r>
          </a:p>
          <a:p>
            <a:r>
              <a:rPr lang="en-US" dirty="0"/>
              <a:t>Build levels validate the security of the software supply chain</a:t>
            </a:r>
          </a:p>
          <a:p>
            <a:r>
              <a:rPr lang="en-US" dirty="0"/>
              <a:t>Generate provenance about the build process</a:t>
            </a:r>
          </a:p>
          <a:p>
            <a:r>
              <a:rPr lang="en-US" dirty="0"/>
              <a:t>Just hit version 1.0.0, still evolving</a:t>
            </a:r>
          </a:p>
        </p:txBody>
      </p:sp>
      <p:pic>
        <p:nvPicPr>
          <p:cNvPr id="4" name="Picture 3">
            <a:extLst>
              <a:ext uri="{FF2B5EF4-FFF2-40B4-BE49-F238E27FC236}">
                <a16:creationId xmlns:a16="http://schemas.microsoft.com/office/drawing/2014/main" id="{67E0C142-07C8-149C-37F3-66B093D67C49}"/>
              </a:ext>
            </a:extLst>
          </p:cNvPr>
          <p:cNvPicPr>
            <a:picLocks noChangeAspect="1"/>
          </p:cNvPicPr>
          <p:nvPr/>
        </p:nvPicPr>
        <p:blipFill>
          <a:blip r:embed="rId3"/>
          <a:stretch>
            <a:fillRect/>
          </a:stretch>
        </p:blipFill>
        <p:spPr>
          <a:xfrm>
            <a:off x="311700" y="1568450"/>
            <a:ext cx="2057400" cy="2006600"/>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2986D8D5-E599-6E9E-1DB2-161F5B6C82A3}"/>
              </a:ext>
            </a:extLst>
          </p:cNvPr>
          <p:cNvSpPr txBox="1"/>
          <p:nvPr/>
        </p:nvSpPr>
        <p:spPr>
          <a:xfrm>
            <a:off x="3480099" y="4604625"/>
            <a:ext cx="2183802" cy="307777"/>
          </a:xfrm>
          <a:prstGeom prst="rect">
            <a:avLst/>
          </a:prstGeom>
          <a:noFill/>
        </p:spPr>
        <p:txBody>
          <a:bodyPr wrap="square" rtlCol="0">
            <a:spAutoFit/>
          </a:bodyPr>
          <a:lstStyle/>
          <a:p>
            <a:pPr algn="ctr"/>
            <a:r>
              <a:rPr lang="en-US" dirty="0"/>
              <a:t>@</a:t>
            </a:r>
            <a:r>
              <a:rPr lang="en-US" dirty="0" err="1"/>
              <a:t>richardboydii</a:t>
            </a:r>
            <a:endParaRPr lang="en-US" dirty="0"/>
          </a:p>
        </p:txBody>
      </p:sp>
    </p:spTree>
    <p:extLst>
      <p:ext uri="{BB962C8B-B14F-4D97-AF65-F5344CB8AC3E}">
        <p14:creationId xmlns:p14="http://schemas.microsoft.com/office/powerpoint/2010/main" val="404614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6BA02-6EA6-6544-2E49-502637AE191E}"/>
              </a:ext>
            </a:extLst>
          </p:cNvPr>
          <p:cNvSpPr>
            <a:spLocks noGrp="1"/>
          </p:cNvSpPr>
          <p:nvPr>
            <p:ph type="title"/>
          </p:nvPr>
        </p:nvSpPr>
        <p:spPr/>
        <p:txBody>
          <a:bodyPr>
            <a:normAutofit fontScale="90000"/>
          </a:bodyPr>
          <a:lstStyle/>
          <a:p>
            <a:r>
              <a:rPr lang="en-US" dirty="0"/>
              <a:t>Attestations for the Win</a:t>
            </a:r>
          </a:p>
        </p:txBody>
      </p:sp>
      <p:sp>
        <p:nvSpPr>
          <p:cNvPr id="3" name="Text Placeholder 2">
            <a:extLst>
              <a:ext uri="{FF2B5EF4-FFF2-40B4-BE49-F238E27FC236}">
                <a16:creationId xmlns:a16="http://schemas.microsoft.com/office/drawing/2014/main" id="{714B77E7-13C0-CB6D-34ED-D78A2D41D5B3}"/>
              </a:ext>
            </a:extLst>
          </p:cNvPr>
          <p:cNvSpPr>
            <a:spLocks noGrp="1"/>
          </p:cNvSpPr>
          <p:nvPr>
            <p:ph type="body" idx="1"/>
          </p:nvPr>
        </p:nvSpPr>
        <p:spPr>
          <a:xfrm>
            <a:off x="3291840" y="1152475"/>
            <a:ext cx="5540460" cy="3317400"/>
          </a:xfrm>
        </p:spPr>
        <p:txBody>
          <a:bodyPr>
            <a:normAutofit fontScale="92500" lnSpcReduction="10000"/>
          </a:bodyPr>
          <a:lstStyle/>
          <a:p>
            <a:r>
              <a:rPr lang="en-US" dirty="0"/>
              <a:t>Attestations are like affidavits for how a software artifact was produced</a:t>
            </a:r>
          </a:p>
          <a:p>
            <a:pPr lvl="1"/>
            <a:r>
              <a:rPr lang="en-US" dirty="0"/>
              <a:t>Authenticated </a:t>
            </a:r>
            <a:r>
              <a:rPr lang="en-US" dirty="0" err="1"/>
              <a:t>metatdata</a:t>
            </a:r>
            <a:endParaRPr lang="en-US" dirty="0"/>
          </a:p>
          <a:p>
            <a:r>
              <a:rPr lang="en-US" dirty="0"/>
              <a:t>In-Toto is the common framework for attestations backed by the Linux Foundation</a:t>
            </a:r>
          </a:p>
          <a:p>
            <a:r>
              <a:rPr lang="en-US" dirty="0"/>
              <a:t>Provide provenance - Verifiable information about software artifacts describing how it was produced</a:t>
            </a:r>
          </a:p>
          <a:p>
            <a:r>
              <a:rPr lang="en-US" dirty="0"/>
              <a:t>Has four common parts</a:t>
            </a:r>
          </a:p>
          <a:p>
            <a:pPr lvl="1"/>
            <a:r>
              <a:rPr lang="en-US" dirty="0"/>
              <a:t>Predicate</a:t>
            </a:r>
          </a:p>
          <a:p>
            <a:pPr lvl="1"/>
            <a:r>
              <a:rPr lang="en-US" dirty="0"/>
              <a:t>Statement</a:t>
            </a:r>
          </a:p>
          <a:p>
            <a:pPr lvl="1"/>
            <a:r>
              <a:rPr lang="en-US" dirty="0"/>
              <a:t>Envelope</a:t>
            </a:r>
          </a:p>
          <a:p>
            <a:pPr lvl="1"/>
            <a:r>
              <a:rPr lang="en-US" dirty="0"/>
              <a:t>Bundle</a:t>
            </a:r>
          </a:p>
        </p:txBody>
      </p:sp>
      <p:pic>
        <p:nvPicPr>
          <p:cNvPr id="4" name="Picture 3">
            <a:extLst>
              <a:ext uri="{FF2B5EF4-FFF2-40B4-BE49-F238E27FC236}">
                <a16:creationId xmlns:a16="http://schemas.microsoft.com/office/drawing/2014/main" id="{92AC3E92-033A-0558-6AF3-A4C3929307E6}"/>
              </a:ext>
            </a:extLst>
          </p:cNvPr>
          <p:cNvPicPr>
            <a:picLocks noChangeAspect="1"/>
          </p:cNvPicPr>
          <p:nvPr/>
        </p:nvPicPr>
        <p:blipFill>
          <a:blip r:embed="rId3"/>
          <a:stretch>
            <a:fillRect/>
          </a:stretch>
        </p:blipFill>
        <p:spPr>
          <a:xfrm>
            <a:off x="311700" y="1017725"/>
            <a:ext cx="2848289" cy="3467100"/>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70EEA76F-4768-6021-2285-46A88E83E894}"/>
              </a:ext>
            </a:extLst>
          </p:cNvPr>
          <p:cNvSpPr txBox="1"/>
          <p:nvPr/>
        </p:nvSpPr>
        <p:spPr>
          <a:xfrm>
            <a:off x="3480099" y="4604625"/>
            <a:ext cx="2183802" cy="307777"/>
          </a:xfrm>
          <a:prstGeom prst="rect">
            <a:avLst/>
          </a:prstGeom>
          <a:noFill/>
        </p:spPr>
        <p:txBody>
          <a:bodyPr wrap="square" rtlCol="0">
            <a:spAutoFit/>
          </a:bodyPr>
          <a:lstStyle/>
          <a:p>
            <a:pPr algn="ctr"/>
            <a:r>
              <a:rPr lang="en-US" dirty="0"/>
              <a:t>@</a:t>
            </a:r>
            <a:r>
              <a:rPr lang="en-US" dirty="0" err="1"/>
              <a:t>richardboydii</a:t>
            </a:r>
            <a:endParaRPr lang="en-US" dirty="0"/>
          </a:p>
        </p:txBody>
      </p:sp>
    </p:spTree>
    <p:extLst>
      <p:ext uri="{BB962C8B-B14F-4D97-AF65-F5344CB8AC3E}">
        <p14:creationId xmlns:p14="http://schemas.microsoft.com/office/powerpoint/2010/main" val="1741051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F543E-DE60-0203-3768-C09507B8A1BB}"/>
              </a:ext>
            </a:extLst>
          </p:cNvPr>
          <p:cNvSpPr>
            <a:spLocks noGrp="1"/>
          </p:cNvSpPr>
          <p:nvPr>
            <p:ph type="title"/>
          </p:nvPr>
        </p:nvSpPr>
        <p:spPr/>
        <p:txBody>
          <a:bodyPr>
            <a:normAutofit fontScale="90000"/>
          </a:bodyPr>
          <a:lstStyle/>
          <a:p>
            <a:r>
              <a:rPr lang="en-US" dirty="0"/>
              <a:t>Types of In-Toto Predicates</a:t>
            </a:r>
          </a:p>
        </p:txBody>
      </p:sp>
      <p:sp>
        <p:nvSpPr>
          <p:cNvPr id="3" name="Text Placeholder 2">
            <a:extLst>
              <a:ext uri="{FF2B5EF4-FFF2-40B4-BE49-F238E27FC236}">
                <a16:creationId xmlns:a16="http://schemas.microsoft.com/office/drawing/2014/main" id="{69238465-AAC1-C0C4-22DC-BD6174BB969C}"/>
              </a:ext>
            </a:extLst>
          </p:cNvPr>
          <p:cNvSpPr>
            <a:spLocks noGrp="1"/>
          </p:cNvSpPr>
          <p:nvPr>
            <p:ph type="body" idx="1"/>
          </p:nvPr>
        </p:nvSpPr>
        <p:spPr/>
        <p:txBody>
          <a:bodyPr>
            <a:normAutofit fontScale="85000" lnSpcReduction="10000"/>
          </a:bodyPr>
          <a:lstStyle/>
          <a:p>
            <a:r>
              <a:rPr lang="en-US" dirty="0"/>
              <a:t>SLSA Provenance: Describes how an artifact or set of artifacts was produced.</a:t>
            </a:r>
          </a:p>
          <a:p>
            <a:r>
              <a:rPr lang="en-US" dirty="0"/>
              <a:t>Link: For migration from in-toto 0.9.</a:t>
            </a:r>
          </a:p>
          <a:p>
            <a:r>
              <a:rPr lang="en-US" dirty="0"/>
              <a:t>SCAI Report: Evidence-based assertions about software artifact and supply chain attributes or behavior.</a:t>
            </a:r>
          </a:p>
          <a:p>
            <a:r>
              <a:rPr lang="en-US" dirty="0"/>
              <a:t>Runtime Traces: Captures runtime traces of software supply chain operations.</a:t>
            </a:r>
          </a:p>
          <a:p>
            <a:r>
              <a:rPr lang="en-US" dirty="0"/>
              <a:t>SLSA Verification Summary: SLSA verification decision about a software artifact.</a:t>
            </a:r>
          </a:p>
          <a:p>
            <a:r>
              <a:rPr lang="en-US" dirty="0"/>
              <a:t>SPDX: SPDX-formatted BOM for software artifacts.</a:t>
            </a:r>
          </a:p>
          <a:p>
            <a:r>
              <a:rPr lang="en-US" dirty="0" err="1"/>
              <a:t>CycloneDX</a:t>
            </a:r>
            <a:r>
              <a:rPr lang="en-US" dirty="0"/>
              <a:t>: </a:t>
            </a:r>
            <a:r>
              <a:rPr lang="en-US" dirty="0" err="1"/>
              <a:t>CycloneDX</a:t>
            </a:r>
            <a:r>
              <a:rPr lang="en-US" dirty="0"/>
              <a:t> BOM for software artifacts.</a:t>
            </a:r>
          </a:p>
          <a:p>
            <a:r>
              <a:rPr lang="en-US" dirty="0"/>
              <a:t>Vulnerability: Defines the metadata to share the results of vulnerability scanning on software artifacts.</a:t>
            </a:r>
          </a:p>
          <a:p>
            <a:r>
              <a:rPr lang="en-US" dirty="0"/>
              <a:t>Release: Details an artifact that is part of a given release version.</a:t>
            </a:r>
          </a:p>
          <a:p>
            <a:r>
              <a:rPr lang="en-US" dirty="0"/>
              <a:t>Test Result: A generic schema to express results of any type of tests.</a:t>
            </a:r>
          </a:p>
          <a:p>
            <a:r>
              <a:rPr lang="en-US" dirty="0"/>
              <a:t>OR create your own following the conventions</a:t>
            </a:r>
          </a:p>
        </p:txBody>
      </p:sp>
      <p:sp>
        <p:nvSpPr>
          <p:cNvPr id="4" name="TextBox 3">
            <a:extLst>
              <a:ext uri="{FF2B5EF4-FFF2-40B4-BE49-F238E27FC236}">
                <a16:creationId xmlns:a16="http://schemas.microsoft.com/office/drawing/2014/main" id="{514D0F97-A830-8889-9BDA-FDAFD24D7013}"/>
              </a:ext>
            </a:extLst>
          </p:cNvPr>
          <p:cNvSpPr txBox="1"/>
          <p:nvPr/>
        </p:nvSpPr>
        <p:spPr>
          <a:xfrm>
            <a:off x="3480099" y="4604625"/>
            <a:ext cx="2183802" cy="307777"/>
          </a:xfrm>
          <a:prstGeom prst="rect">
            <a:avLst/>
          </a:prstGeom>
          <a:noFill/>
        </p:spPr>
        <p:txBody>
          <a:bodyPr wrap="square" rtlCol="0">
            <a:spAutoFit/>
          </a:bodyPr>
          <a:lstStyle/>
          <a:p>
            <a:pPr algn="ctr"/>
            <a:r>
              <a:rPr lang="en-US" dirty="0"/>
              <a:t>@</a:t>
            </a:r>
            <a:r>
              <a:rPr lang="en-US" dirty="0" err="1"/>
              <a:t>richardboydii</a:t>
            </a:r>
            <a:endParaRPr lang="en-US" dirty="0"/>
          </a:p>
        </p:txBody>
      </p:sp>
    </p:spTree>
    <p:extLst>
      <p:ext uri="{BB962C8B-B14F-4D97-AF65-F5344CB8AC3E}">
        <p14:creationId xmlns:p14="http://schemas.microsoft.com/office/powerpoint/2010/main" val="499992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Extension Fields for the Win</a:t>
            </a:r>
            <a:endParaRPr dirty="0"/>
          </a:p>
        </p:txBody>
      </p:sp>
      <p:sp>
        <p:nvSpPr>
          <p:cNvPr id="9" name="Text Placeholder 8">
            <a:extLst>
              <a:ext uri="{FF2B5EF4-FFF2-40B4-BE49-F238E27FC236}">
                <a16:creationId xmlns:a16="http://schemas.microsoft.com/office/drawing/2014/main" id="{084FE342-CDC8-A59E-7DBD-ED6E2A9697EC}"/>
              </a:ext>
            </a:extLst>
          </p:cNvPr>
          <p:cNvSpPr>
            <a:spLocks noGrp="1"/>
          </p:cNvSpPr>
          <p:nvPr>
            <p:ph type="body" idx="1"/>
          </p:nvPr>
        </p:nvSpPr>
        <p:spPr>
          <a:xfrm>
            <a:off x="2980140" y="1152475"/>
            <a:ext cx="5852160" cy="3317400"/>
          </a:xfrm>
        </p:spPr>
        <p:txBody>
          <a:bodyPr/>
          <a:lstStyle/>
          <a:p>
            <a:r>
              <a:rPr lang="en-US" dirty="0"/>
              <a:t>Extension fields can be added to an attestation as long as</a:t>
            </a:r>
          </a:p>
          <a:p>
            <a:pPr lvl="1"/>
            <a:r>
              <a:rPr lang="en-US" dirty="0"/>
              <a:t>They SHOULD follow the naming convention of &lt;vendor&gt;_&lt;fieldname&gt;</a:t>
            </a:r>
          </a:p>
          <a:p>
            <a:pPr lvl="1"/>
            <a:r>
              <a:rPr lang="en-US" dirty="0"/>
              <a:t>MUST NOT alter the meaning of any other field</a:t>
            </a:r>
          </a:p>
          <a:p>
            <a:pPr lvl="1"/>
            <a:r>
              <a:rPr lang="en-US" dirty="0"/>
              <a:t>Deleting or ignoring the extension SHOULD NOT turn a policy DENY into an ALLOW</a:t>
            </a:r>
          </a:p>
          <a:p>
            <a:r>
              <a:rPr lang="en-US" dirty="0"/>
              <a:t>Gives you the ability to increase the usability / utility of attestations</a:t>
            </a:r>
          </a:p>
          <a:p>
            <a:endParaRPr lang="en-US" dirty="0"/>
          </a:p>
          <a:p>
            <a:endParaRPr lang="en-US" dirty="0"/>
          </a:p>
        </p:txBody>
      </p:sp>
      <p:pic>
        <p:nvPicPr>
          <p:cNvPr id="5" name="Picture 4">
            <a:extLst>
              <a:ext uri="{FF2B5EF4-FFF2-40B4-BE49-F238E27FC236}">
                <a16:creationId xmlns:a16="http://schemas.microsoft.com/office/drawing/2014/main" id="{9C0EC224-3C74-39B3-A006-AC1F99C28A7C}"/>
              </a:ext>
            </a:extLst>
          </p:cNvPr>
          <p:cNvPicPr>
            <a:picLocks noChangeAspect="1"/>
          </p:cNvPicPr>
          <p:nvPr/>
        </p:nvPicPr>
        <p:blipFill>
          <a:blip r:embed="rId3"/>
          <a:stretch>
            <a:fillRect/>
          </a:stretch>
        </p:blipFill>
        <p:spPr>
          <a:xfrm>
            <a:off x="311700" y="1030806"/>
            <a:ext cx="2472140" cy="3451924"/>
          </a:xfrm>
          <a:prstGeom prst="rect">
            <a:avLst/>
          </a:prstGeom>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A2AB6840-7461-3211-8E83-EED790811E90}"/>
              </a:ext>
            </a:extLst>
          </p:cNvPr>
          <p:cNvSpPr/>
          <p:nvPr/>
        </p:nvSpPr>
        <p:spPr>
          <a:xfrm>
            <a:off x="508000" y="3129280"/>
            <a:ext cx="2184400" cy="701040"/>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200B16A-29A4-C7E1-E91E-DCAE26D213C3}"/>
              </a:ext>
            </a:extLst>
          </p:cNvPr>
          <p:cNvSpPr txBox="1"/>
          <p:nvPr/>
        </p:nvSpPr>
        <p:spPr>
          <a:xfrm>
            <a:off x="3480099" y="4604625"/>
            <a:ext cx="2183802" cy="307777"/>
          </a:xfrm>
          <a:prstGeom prst="rect">
            <a:avLst/>
          </a:prstGeom>
          <a:noFill/>
        </p:spPr>
        <p:txBody>
          <a:bodyPr wrap="square" rtlCol="0">
            <a:spAutoFit/>
          </a:bodyPr>
          <a:lstStyle/>
          <a:p>
            <a:pPr algn="ctr"/>
            <a:r>
              <a:rPr lang="en-US" dirty="0"/>
              <a:t>@</a:t>
            </a:r>
            <a:r>
              <a:rPr lang="en-US" dirty="0" err="1"/>
              <a:t>richardboydii</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87F42-E29C-707D-2DD3-0D0947640A34}"/>
              </a:ext>
            </a:extLst>
          </p:cNvPr>
          <p:cNvSpPr>
            <a:spLocks noGrp="1"/>
          </p:cNvSpPr>
          <p:nvPr>
            <p:ph type="title"/>
          </p:nvPr>
        </p:nvSpPr>
        <p:spPr/>
        <p:txBody>
          <a:bodyPr>
            <a:normAutofit fontScale="90000"/>
          </a:bodyPr>
          <a:lstStyle/>
          <a:p>
            <a:r>
              <a:rPr lang="en-US" dirty="0"/>
              <a:t>The </a:t>
            </a:r>
            <a:r>
              <a:rPr lang="en-US" dirty="0" err="1"/>
              <a:t>Sigstore</a:t>
            </a:r>
            <a:r>
              <a:rPr lang="en-US" dirty="0"/>
              <a:t> Stack</a:t>
            </a:r>
          </a:p>
        </p:txBody>
      </p:sp>
      <p:sp>
        <p:nvSpPr>
          <p:cNvPr id="3" name="Text Placeholder 2">
            <a:extLst>
              <a:ext uri="{FF2B5EF4-FFF2-40B4-BE49-F238E27FC236}">
                <a16:creationId xmlns:a16="http://schemas.microsoft.com/office/drawing/2014/main" id="{C74361B0-6F7C-F173-E566-14BC02B3D623}"/>
              </a:ext>
            </a:extLst>
          </p:cNvPr>
          <p:cNvSpPr>
            <a:spLocks noGrp="1"/>
          </p:cNvSpPr>
          <p:nvPr>
            <p:ph type="body" idx="1"/>
          </p:nvPr>
        </p:nvSpPr>
        <p:spPr>
          <a:xfrm>
            <a:off x="3281680" y="1152475"/>
            <a:ext cx="5550620" cy="3317400"/>
          </a:xfrm>
        </p:spPr>
        <p:txBody>
          <a:bodyPr/>
          <a:lstStyle/>
          <a:p>
            <a:r>
              <a:rPr lang="en-US" dirty="0"/>
              <a:t>Cosign is used to sign OCI containers and other artifacts</a:t>
            </a:r>
          </a:p>
          <a:p>
            <a:pPr lvl="1"/>
            <a:r>
              <a:rPr lang="en-US" dirty="0"/>
              <a:t>Can also generate and sign attestations</a:t>
            </a:r>
          </a:p>
          <a:p>
            <a:r>
              <a:rPr lang="en-US" dirty="0" err="1"/>
              <a:t>Fulcio</a:t>
            </a:r>
            <a:r>
              <a:rPr lang="en-US" dirty="0"/>
              <a:t> is a certificate signing authority for generating short-lived certificates</a:t>
            </a:r>
          </a:p>
          <a:p>
            <a:r>
              <a:rPr lang="en-US" dirty="0" err="1"/>
              <a:t>Rekor</a:t>
            </a:r>
            <a:r>
              <a:rPr lang="en-US" dirty="0"/>
              <a:t> is an “immutable, tamper-resistant ledger of metadata generated within a software project’s supply chain”</a:t>
            </a:r>
          </a:p>
          <a:p>
            <a:endParaRPr lang="en-US" dirty="0"/>
          </a:p>
        </p:txBody>
      </p:sp>
      <p:pic>
        <p:nvPicPr>
          <p:cNvPr id="1026" name="Picture 2" descr="Rekor Search">
            <a:extLst>
              <a:ext uri="{FF2B5EF4-FFF2-40B4-BE49-F238E27FC236}">
                <a16:creationId xmlns:a16="http://schemas.microsoft.com/office/drawing/2014/main" id="{B2CE822D-8479-A60F-8FEC-D24D01D8CF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79" y="3092570"/>
            <a:ext cx="2475780" cy="8446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ulcio - Sigstore">
            <a:extLst>
              <a:ext uri="{FF2B5EF4-FFF2-40B4-BE49-F238E27FC236}">
                <a16:creationId xmlns:a16="http://schemas.microsoft.com/office/drawing/2014/main" id="{8DCA6346-0201-A506-6454-C0B7DD58F1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79" y="2200242"/>
            <a:ext cx="2507817" cy="8446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sign - Sigstore">
            <a:extLst>
              <a:ext uri="{FF2B5EF4-FFF2-40B4-BE49-F238E27FC236}">
                <a16:creationId xmlns:a16="http://schemas.microsoft.com/office/drawing/2014/main" id="{8E6DE023-76BB-E947-6BCF-CC44B559C4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79" y="1358766"/>
            <a:ext cx="2552700" cy="7937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564DC1-235F-3E03-F1B4-3AB18CDAE629}"/>
              </a:ext>
            </a:extLst>
          </p:cNvPr>
          <p:cNvSpPr txBox="1"/>
          <p:nvPr/>
        </p:nvSpPr>
        <p:spPr>
          <a:xfrm>
            <a:off x="3480099" y="4604625"/>
            <a:ext cx="2183802" cy="307777"/>
          </a:xfrm>
          <a:prstGeom prst="rect">
            <a:avLst/>
          </a:prstGeom>
          <a:noFill/>
        </p:spPr>
        <p:txBody>
          <a:bodyPr wrap="square" rtlCol="0">
            <a:spAutoFit/>
          </a:bodyPr>
          <a:lstStyle/>
          <a:p>
            <a:pPr algn="ctr"/>
            <a:r>
              <a:rPr lang="en-US" dirty="0"/>
              <a:t>@</a:t>
            </a:r>
            <a:r>
              <a:rPr lang="en-US" dirty="0" err="1"/>
              <a:t>richardboydii</a:t>
            </a:r>
            <a:endParaRPr lang="en-US" dirty="0"/>
          </a:p>
        </p:txBody>
      </p:sp>
    </p:spTree>
    <p:extLst>
      <p:ext uri="{BB962C8B-B14F-4D97-AF65-F5344CB8AC3E}">
        <p14:creationId xmlns:p14="http://schemas.microsoft.com/office/powerpoint/2010/main" val="3790016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A05BA-7418-1B3E-241D-6648ECCE282F}"/>
              </a:ext>
            </a:extLst>
          </p:cNvPr>
          <p:cNvSpPr>
            <a:spLocks noGrp="1"/>
          </p:cNvSpPr>
          <p:nvPr>
            <p:ph type="title"/>
          </p:nvPr>
        </p:nvSpPr>
        <p:spPr/>
        <p:txBody>
          <a:bodyPr>
            <a:normAutofit fontScale="90000"/>
          </a:bodyPr>
          <a:lstStyle/>
          <a:p>
            <a:r>
              <a:rPr lang="en-US" dirty="0"/>
              <a:t>OPA!</a:t>
            </a:r>
          </a:p>
        </p:txBody>
      </p:sp>
      <p:sp>
        <p:nvSpPr>
          <p:cNvPr id="3" name="Text Placeholder 2">
            <a:extLst>
              <a:ext uri="{FF2B5EF4-FFF2-40B4-BE49-F238E27FC236}">
                <a16:creationId xmlns:a16="http://schemas.microsoft.com/office/drawing/2014/main" id="{1A98A986-9F86-140E-FE29-8FFAF9A5B007}"/>
              </a:ext>
            </a:extLst>
          </p:cNvPr>
          <p:cNvSpPr>
            <a:spLocks noGrp="1"/>
          </p:cNvSpPr>
          <p:nvPr>
            <p:ph type="body" idx="1"/>
          </p:nvPr>
        </p:nvSpPr>
        <p:spPr>
          <a:xfrm>
            <a:off x="3078480" y="1152475"/>
            <a:ext cx="5753820" cy="3317400"/>
          </a:xfrm>
        </p:spPr>
        <p:txBody>
          <a:bodyPr/>
          <a:lstStyle/>
          <a:p>
            <a:r>
              <a:rPr lang="en-US" dirty="0"/>
              <a:t>Open Policy Agent (OPA) unifies policy statements across the stack</a:t>
            </a:r>
          </a:p>
          <a:p>
            <a:r>
              <a:rPr lang="en-US" dirty="0"/>
              <a:t>CNCF graduated project</a:t>
            </a:r>
          </a:p>
          <a:p>
            <a:r>
              <a:rPr lang="en-US" dirty="0"/>
              <a:t>Provides a common language (Rego (pronounced RAY-go)) for policies at every level of the software supply chain</a:t>
            </a:r>
          </a:p>
          <a:p>
            <a:r>
              <a:rPr lang="en-US" dirty="0"/>
              <a:t>Decouples policy decisions from policy enforcement</a:t>
            </a:r>
          </a:p>
          <a:p>
            <a:endParaRPr lang="en-US" dirty="0"/>
          </a:p>
          <a:p>
            <a:endParaRPr lang="en-US" dirty="0"/>
          </a:p>
        </p:txBody>
      </p:sp>
      <p:pic>
        <p:nvPicPr>
          <p:cNvPr id="2050" name="Picture 2" descr="Open Policy Agent | OPA Ecosystem - OPA Gatekeeper">
            <a:extLst>
              <a:ext uri="{FF2B5EF4-FFF2-40B4-BE49-F238E27FC236}">
                <a16:creationId xmlns:a16="http://schemas.microsoft.com/office/drawing/2014/main" id="{35F5EFF1-640A-8D8F-647A-5579998B6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017725"/>
            <a:ext cx="2766780" cy="276678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5A9512-D5F0-F981-A65B-9C64FF52DB3F}"/>
              </a:ext>
            </a:extLst>
          </p:cNvPr>
          <p:cNvSpPr txBox="1"/>
          <p:nvPr/>
        </p:nvSpPr>
        <p:spPr>
          <a:xfrm>
            <a:off x="3480099" y="4604625"/>
            <a:ext cx="2183802" cy="307777"/>
          </a:xfrm>
          <a:prstGeom prst="rect">
            <a:avLst/>
          </a:prstGeom>
          <a:noFill/>
        </p:spPr>
        <p:txBody>
          <a:bodyPr wrap="square" rtlCol="0">
            <a:spAutoFit/>
          </a:bodyPr>
          <a:lstStyle/>
          <a:p>
            <a:pPr algn="ctr"/>
            <a:r>
              <a:rPr lang="en-US" dirty="0"/>
              <a:t>@</a:t>
            </a:r>
            <a:r>
              <a:rPr lang="en-US" dirty="0" err="1"/>
              <a:t>richardboydii</a:t>
            </a:r>
            <a:endParaRPr lang="en-US" dirty="0"/>
          </a:p>
        </p:txBody>
      </p:sp>
    </p:spTree>
    <p:extLst>
      <p:ext uri="{BB962C8B-B14F-4D97-AF65-F5344CB8AC3E}">
        <p14:creationId xmlns:p14="http://schemas.microsoft.com/office/powerpoint/2010/main" val="3124700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73538-511E-64F3-3E83-FCE6E36D26C3}"/>
              </a:ext>
            </a:extLst>
          </p:cNvPr>
          <p:cNvSpPr>
            <a:spLocks noGrp="1"/>
          </p:cNvSpPr>
          <p:nvPr>
            <p:ph type="title"/>
          </p:nvPr>
        </p:nvSpPr>
        <p:spPr/>
        <p:txBody>
          <a:bodyPr>
            <a:normAutofit fontScale="90000"/>
          </a:bodyPr>
          <a:lstStyle/>
          <a:p>
            <a:r>
              <a:rPr lang="en-US" dirty="0"/>
              <a:t>Rego Policy Tips </a:t>
            </a:r>
          </a:p>
        </p:txBody>
      </p:sp>
      <p:sp>
        <p:nvSpPr>
          <p:cNvPr id="3" name="Text Placeholder 2">
            <a:extLst>
              <a:ext uri="{FF2B5EF4-FFF2-40B4-BE49-F238E27FC236}">
                <a16:creationId xmlns:a16="http://schemas.microsoft.com/office/drawing/2014/main" id="{569DB837-69B7-3A1C-8C08-7925EE358DEA}"/>
              </a:ext>
            </a:extLst>
          </p:cNvPr>
          <p:cNvSpPr>
            <a:spLocks noGrp="1"/>
          </p:cNvSpPr>
          <p:nvPr>
            <p:ph type="body" idx="1"/>
          </p:nvPr>
        </p:nvSpPr>
        <p:spPr>
          <a:xfrm>
            <a:off x="3301508" y="1152475"/>
            <a:ext cx="5530792" cy="3317400"/>
          </a:xfrm>
        </p:spPr>
        <p:txBody>
          <a:bodyPr/>
          <a:lstStyle/>
          <a:p>
            <a:r>
              <a:rPr lang="en-US" dirty="0"/>
              <a:t>Leverage the custom metadata fields in the header to add more contextual information</a:t>
            </a:r>
          </a:p>
          <a:p>
            <a:r>
              <a:rPr lang="en-US" dirty="0"/>
              <a:t>Your </a:t>
            </a:r>
            <a:r>
              <a:rPr lang="en-US" dirty="0" err="1"/>
              <a:t>main.rego</a:t>
            </a:r>
            <a:r>
              <a:rPr lang="en-US" dirty="0"/>
              <a:t> file can act as a router to match policy based on input fields</a:t>
            </a:r>
          </a:p>
          <a:p>
            <a:r>
              <a:rPr lang="en-US" dirty="0"/>
              <a:t>Use the msg fields to add helper messages to policy allow and deny results</a:t>
            </a:r>
          </a:p>
          <a:p>
            <a:r>
              <a:rPr lang="en-US" dirty="0"/>
              <a:t>Deny only policies simplify the policies that you need to write</a:t>
            </a:r>
          </a:p>
        </p:txBody>
      </p:sp>
      <p:pic>
        <p:nvPicPr>
          <p:cNvPr id="4" name="Picture 3">
            <a:extLst>
              <a:ext uri="{FF2B5EF4-FFF2-40B4-BE49-F238E27FC236}">
                <a16:creationId xmlns:a16="http://schemas.microsoft.com/office/drawing/2014/main" id="{D956E3C8-02BF-29D4-9517-6855DA7C26CB}"/>
              </a:ext>
            </a:extLst>
          </p:cNvPr>
          <p:cNvPicPr>
            <a:picLocks noChangeAspect="1"/>
          </p:cNvPicPr>
          <p:nvPr/>
        </p:nvPicPr>
        <p:blipFill>
          <a:blip r:embed="rId3"/>
          <a:stretch>
            <a:fillRect/>
          </a:stretch>
        </p:blipFill>
        <p:spPr>
          <a:xfrm>
            <a:off x="311700" y="1017726"/>
            <a:ext cx="2989808" cy="3452150"/>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C2C89581-2460-68AF-1492-2B87DE787182}"/>
              </a:ext>
            </a:extLst>
          </p:cNvPr>
          <p:cNvSpPr txBox="1"/>
          <p:nvPr/>
        </p:nvSpPr>
        <p:spPr>
          <a:xfrm>
            <a:off x="3480099" y="4604625"/>
            <a:ext cx="2183802" cy="307777"/>
          </a:xfrm>
          <a:prstGeom prst="rect">
            <a:avLst/>
          </a:prstGeom>
          <a:noFill/>
        </p:spPr>
        <p:txBody>
          <a:bodyPr wrap="square" rtlCol="0">
            <a:spAutoFit/>
          </a:bodyPr>
          <a:lstStyle/>
          <a:p>
            <a:pPr algn="ctr"/>
            <a:r>
              <a:rPr lang="en-US" dirty="0"/>
              <a:t>@</a:t>
            </a:r>
            <a:r>
              <a:rPr lang="en-US" dirty="0" err="1"/>
              <a:t>richardboydii</a:t>
            </a:r>
            <a:endParaRPr lang="en-US" dirty="0"/>
          </a:p>
        </p:txBody>
      </p:sp>
    </p:spTree>
    <p:extLst>
      <p:ext uri="{BB962C8B-B14F-4D97-AF65-F5344CB8AC3E}">
        <p14:creationId xmlns:p14="http://schemas.microsoft.com/office/powerpoint/2010/main" val="2289393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0F44-08A2-183E-7941-41E1F9D06276}"/>
              </a:ext>
            </a:extLst>
          </p:cNvPr>
          <p:cNvSpPr>
            <a:spLocks noGrp="1"/>
          </p:cNvSpPr>
          <p:nvPr>
            <p:ph type="title"/>
          </p:nvPr>
        </p:nvSpPr>
        <p:spPr/>
        <p:txBody>
          <a:bodyPr>
            <a:normAutofit fontScale="90000"/>
          </a:bodyPr>
          <a:lstStyle/>
          <a:p>
            <a:r>
              <a:rPr lang="en-US" dirty="0"/>
              <a:t>Putting the Pieces Together</a:t>
            </a:r>
          </a:p>
        </p:txBody>
      </p:sp>
      <p:pic>
        <p:nvPicPr>
          <p:cNvPr id="5" name="Picture 4" descr="A diagram of a software process&#10;&#10;Description automatically generated">
            <a:extLst>
              <a:ext uri="{FF2B5EF4-FFF2-40B4-BE49-F238E27FC236}">
                <a16:creationId xmlns:a16="http://schemas.microsoft.com/office/drawing/2014/main" id="{BFEDC83B-F792-D172-B66B-C93755734504}"/>
              </a:ext>
            </a:extLst>
          </p:cNvPr>
          <p:cNvPicPr>
            <a:picLocks noChangeAspect="1"/>
          </p:cNvPicPr>
          <p:nvPr/>
        </p:nvPicPr>
        <p:blipFill>
          <a:blip r:embed="rId3"/>
          <a:stretch>
            <a:fillRect/>
          </a:stretch>
        </p:blipFill>
        <p:spPr>
          <a:xfrm>
            <a:off x="1411854" y="1017725"/>
            <a:ext cx="6320292" cy="3563778"/>
          </a:xfrm>
          <a:prstGeom prst="rect">
            <a:avLst/>
          </a:prstGeom>
        </p:spPr>
      </p:pic>
      <p:sp>
        <p:nvSpPr>
          <p:cNvPr id="6" name="TextBox 5">
            <a:extLst>
              <a:ext uri="{FF2B5EF4-FFF2-40B4-BE49-F238E27FC236}">
                <a16:creationId xmlns:a16="http://schemas.microsoft.com/office/drawing/2014/main" id="{D6813E2F-0AA2-A67D-9B84-F0E371B31BE5}"/>
              </a:ext>
            </a:extLst>
          </p:cNvPr>
          <p:cNvSpPr txBox="1"/>
          <p:nvPr/>
        </p:nvSpPr>
        <p:spPr>
          <a:xfrm>
            <a:off x="3480099" y="4604625"/>
            <a:ext cx="2183802" cy="307777"/>
          </a:xfrm>
          <a:prstGeom prst="rect">
            <a:avLst/>
          </a:prstGeom>
          <a:noFill/>
        </p:spPr>
        <p:txBody>
          <a:bodyPr wrap="square" rtlCol="0">
            <a:spAutoFit/>
          </a:bodyPr>
          <a:lstStyle/>
          <a:p>
            <a:pPr algn="ctr"/>
            <a:r>
              <a:rPr lang="en-US" dirty="0"/>
              <a:t>@</a:t>
            </a:r>
            <a:r>
              <a:rPr lang="en-US" dirty="0" err="1"/>
              <a:t>richardboydii</a:t>
            </a:r>
            <a:endParaRPr lang="en-US" dirty="0"/>
          </a:p>
        </p:txBody>
      </p:sp>
    </p:spTree>
    <p:extLst>
      <p:ext uri="{BB962C8B-B14F-4D97-AF65-F5344CB8AC3E}">
        <p14:creationId xmlns:p14="http://schemas.microsoft.com/office/powerpoint/2010/main" val="2115731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89A1-D8AA-B32E-5432-BAFE994EA829}"/>
              </a:ext>
            </a:extLst>
          </p:cNvPr>
          <p:cNvSpPr>
            <a:spLocks noGrp="1"/>
          </p:cNvSpPr>
          <p:nvPr>
            <p:ph type="title"/>
          </p:nvPr>
        </p:nvSpPr>
        <p:spPr/>
        <p:txBody>
          <a:bodyPr>
            <a:normAutofit fontScale="90000"/>
          </a:bodyPr>
          <a:lstStyle/>
          <a:p>
            <a:r>
              <a:rPr lang="en-US" dirty="0"/>
              <a:t>Recap</a:t>
            </a:r>
          </a:p>
        </p:txBody>
      </p:sp>
      <p:sp>
        <p:nvSpPr>
          <p:cNvPr id="3" name="Text Placeholder 2">
            <a:extLst>
              <a:ext uri="{FF2B5EF4-FFF2-40B4-BE49-F238E27FC236}">
                <a16:creationId xmlns:a16="http://schemas.microsoft.com/office/drawing/2014/main" id="{D9F35276-4B13-AC47-72F0-6A1354D5300F}"/>
              </a:ext>
            </a:extLst>
          </p:cNvPr>
          <p:cNvSpPr>
            <a:spLocks noGrp="1"/>
          </p:cNvSpPr>
          <p:nvPr>
            <p:ph type="body" idx="1"/>
          </p:nvPr>
        </p:nvSpPr>
        <p:spPr/>
        <p:txBody>
          <a:bodyPr>
            <a:normAutofit lnSpcReduction="10000"/>
          </a:bodyPr>
          <a:lstStyle/>
          <a:p>
            <a:r>
              <a:rPr lang="en-US" dirty="0"/>
              <a:t>Software supply chain attacks will continue to increase because they’re effective</a:t>
            </a:r>
          </a:p>
          <a:p>
            <a:r>
              <a:rPr lang="en-US" dirty="0"/>
              <a:t>Securing your software supply chain is a Day 0 duty</a:t>
            </a:r>
          </a:p>
          <a:p>
            <a:r>
              <a:rPr lang="en-US" dirty="0"/>
              <a:t>Regulations and compliance frameworks are finally catching up to software supply chain attacks</a:t>
            </a:r>
          </a:p>
          <a:p>
            <a:r>
              <a:rPr lang="en-US" dirty="0"/>
              <a:t>Generating SBOMs is not enough, you have to make them </a:t>
            </a:r>
            <a:r>
              <a:rPr lang="en-US" u="sng" dirty="0"/>
              <a:t>actionable</a:t>
            </a:r>
          </a:p>
          <a:p>
            <a:r>
              <a:rPr lang="en-US" dirty="0"/>
              <a:t>Attestations provide provenance about how an artifact was constructed and are an essential component of software supply chain security</a:t>
            </a:r>
          </a:p>
          <a:p>
            <a:r>
              <a:rPr lang="en-US" dirty="0"/>
              <a:t>Rego policies allow you to articulate compliance and governance and evaluate attestations</a:t>
            </a:r>
          </a:p>
          <a:p>
            <a:endParaRPr lang="en-US" dirty="0"/>
          </a:p>
          <a:p>
            <a:endParaRPr lang="en-US" dirty="0"/>
          </a:p>
        </p:txBody>
      </p:sp>
      <p:sp>
        <p:nvSpPr>
          <p:cNvPr id="4" name="TextBox 3">
            <a:extLst>
              <a:ext uri="{FF2B5EF4-FFF2-40B4-BE49-F238E27FC236}">
                <a16:creationId xmlns:a16="http://schemas.microsoft.com/office/drawing/2014/main" id="{FAC463B6-4665-743B-2F86-F601C9B788A2}"/>
              </a:ext>
            </a:extLst>
          </p:cNvPr>
          <p:cNvSpPr txBox="1"/>
          <p:nvPr/>
        </p:nvSpPr>
        <p:spPr>
          <a:xfrm>
            <a:off x="3480099" y="4604625"/>
            <a:ext cx="2183802" cy="307777"/>
          </a:xfrm>
          <a:prstGeom prst="rect">
            <a:avLst/>
          </a:prstGeom>
          <a:noFill/>
        </p:spPr>
        <p:txBody>
          <a:bodyPr wrap="square" rtlCol="0">
            <a:spAutoFit/>
          </a:bodyPr>
          <a:lstStyle/>
          <a:p>
            <a:pPr algn="ctr"/>
            <a:r>
              <a:rPr lang="en-US" dirty="0"/>
              <a:t>@</a:t>
            </a:r>
            <a:r>
              <a:rPr lang="en-US" dirty="0" err="1"/>
              <a:t>richardboydii</a:t>
            </a:r>
            <a:endParaRPr lang="en-US" dirty="0"/>
          </a:p>
        </p:txBody>
      </p:sp>
    </p:spTree>
    <p:extLst>
      <p:ext uri="{BB962C8B-B14F-4D97-AF65-F5344CB8AC3E}">
        <p14:creationId xmlns:p14="http://schemas.microsoft.com/office/powerpoint/2010/main" val="1455823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B627C-E327-2C0E-ACE1-79AB09CF3283}"/>
              </a:ext>
            </a:extLst>
          </p:cNvPr>
          <p:cNvSpPr>
            <a:spLocks noGrp="1"/>
          </p:cNvSpPr>
          <p:nvPr>
            <p:ph type="title"/>
          </p:nvPr>
        </p:nvSpPr>
        <p:spPr/>
        <p:txBody>
          <a:bodyPr>
            <a:normAutofit fontScale="90000"/>
          </a:bodyPr>
          <a:lstStyle/>
          <a:p>
            <a:r>
              <a:rPr lang="en-US" dirty="0"/>
              <a:t>About Me</a:t>
            </a:r>
          </a:p>
        </p:txBody>
      </p:sp>
      <p:sp>
        <p:nvSpPr>
          <p:cNvPr id="3" name="Text Placeholder 2">
            <a:extLst>
              <a:ext uri="{FF2B5EF4-FFF2-40B4-BE49-F238E27FC236}">
                <a16:creationId xmlns:a16="http://schemas.microsoft.com/office/drawing/2014/main" id="{06B1CA17-3947-384A-A226-F4CE45153FCF}"/>
              </a:ext>
            </a:extLst>
          </p:cNvPr>
          <p:cNvSpPr>
            <a:spLocks noGrp="1"/>
          </p:cNvSpPr>
          <p:nvPr>
            <p:ph type="body" idx="1"/>
          </p:nvPr>
        </p:nvSpPr>
        <p:spPr>
          <a:xfrm>
            <a:off x="3606800" y="1152475"/>
            <a:ext cx="5225500" cy="3317400"/>
          </a:xfrm>
        </p:spPr>
        <p:txBody>
          <a:bodyPr/>
          <a:lstStyle/>
          <a:p>
            <a:r>
              <a:rPr lang="en-US" dirty="0"/>
              <a:t>Technical Principal at </a:t>
            </a:r>
            <a:r>
              <a:rPr lang="en-US" dirty="0" err="1"/>
              <a:t>Liatrio</a:t>
            </a:r>
            <a:endParaRPr lang="en-US" dirty="0"/>
          </a:p>
          <a:p>
            <a:r>
              <a:rPr lang="en-US" dirty="0" err="1"/>
              <a:t>DevOpsDays</a:t>
            </a:r>
            <a:r>
              <a:rPr lang="en-US" dirty="0"/>
              <a:t> Austin Organizer and Cloud Austin Meetup Organizer</a:t>
            </a:r>
          </a:p>
          <a:p>
            <a:r>
              <a:rPr lang="en-US" dirty="0"/>
              <a:t>Two decades of experience in systems engineering and DevOps / SRE / Whatever Comes Next</a:t>
            </a:r>
          </a:p>
          <a:p>
            <a:r>
              <a:rPr lang="en-US" dirty="0"/>
              <a:t>Husband, Father, and Cat Dad</a:t>
            </a:r>
          </a:p>
          <a:p>
            <a:r>
              <a:rPr lang="en-US" dirty="0"/>
              <a:t>OIF Veteran</a:t>
            </a:r>
          </a:p>
          <a:p>
            <a:r>
              <a:rPr lang="en-US" dirty="0"/>
              <a:t>@</a:t>
            </a:r>
            <a:r>
              <a:rPr lang="en-US" dirty="0" err="1"/>
              <a:t>richardboyii</a:t>
            </a:r>
            <a:r>
              <a:rPr lang="en-US" dirty="0"/>
              <a:t> on all the things</a:t>
            </a:r>
          </a:p>
        </p:txBody>
      </p:sp>
      <p:pic>
        <p:nvPicPr>
          <p:cNvPr id="5" name="Picture 4" descr="A person wearing glasses and smiling&#10;&#10;Description automatically generated">
            <a:extLst>
              <a:ext uri="{FF2B5EF4-FFF2-40B4-BE49-F238E27FC236}">
                <a16:creationId xmlns:a16="http://schemas.microsoft.com/office/drawing/2014/main" id="{5399A031-65AF-62CF-239B-B3321378E437}"/>
              </a:ext>
            </a:extLst>
          </p:cNvPr>
          <p:cNvPicPr>
            <a:picLocks noChangeAspect="1"/>
          </p:cNvPicPr>
          <p:nvPr/>
        </p:nvPicPr>
        <p:blipFill>
          <a:blip r:embed="rId3"/>
          <a:stretch>
            <a:fillRect/>
          </a:stretch>
        </p:blipFill>
        <p:spPr>
          <a:xfrm>
            <a:off x="444500" y="1369987"/>
            <a:ext cx="2884230" cy="2403525"/>
          </a:xfrm>
          <a:prstGeom prst="rect">
            <a:avLst/>
          </a:prstGeom>
        </p:spPr>
      </p:pic>
      <p:sp>
        <p:nvSpPr>
          <p:cNvPr id="6" name="TextBox 5">
            <a:extLst>
              <a:ext uri="{FF2B5EF4-FFF2-40B4-BE49-F238E27FC236}">
                <a16:creationId xmlns:a16="http://schemas.microsoft.com/office/drawing/2014/main" id="{12AF82E0-6241-9685-BFF9-6F6B504AFE28}"/>
              </a:ext>
            </a:extLst>
          </p:cNvPr>
          <p:cNvSpPr txBox="1"/>
          <p:nvPr/>
        </p:nvSpPr>
        <p:spPr>
          <a:xfrm>
            <a:off x="3480099" y="4604625"/>
            <a:ext cx="2183802" cy="307777"/>
          </a:xfrm>
          <a:prstGeom prst="rect">
            <a:avLst/>
          </a:prstGeom>
          <a:noFill/>
        </p:spPr>
        <p:txBody>
          <a:bodyPr wrap="square" rtlCol="0">
            <a:spAutoFit/>
          </a:bodyPr>
          <a:lstStyle/>
          <a:p>
            <a:pPr algn="ctr"/>
            <a:r>
              <a:rPr lang="en-US" dirty="0"/>
              <a:t>@</a:t>
            </a:r>
            <a:r>
              <a:rPr lang="en-US" dirty="0" err="1"/>
              <a:t>richardboydii</a:t>
            </a:r>
            <a:endParaRPr lang="en-US" dirty="0"/>
          </a:p>
        </p:txBody>
      </p:sp>
    </p:spTree>
    <p:extLst>
      <p:ext uri="{BB962C8B-B14F-4D97-AF65-F5344CB8AC3E}">
        <p14:creationId xmlns:p14="http://schemas.microsoft.com/office/powerpoint/2010/main" val="824854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5C783-45F0-EAA1-929A-9383F9EED92A}"/>
              </a:ext>
            </a:extLst>
          </p:cNvPr>
          <p:cNvSpPr>
            <a:spLocks noGrp="1"/>
          </p:cNvSpPr>
          <p:nvPr>
            <p:ph type="title"/>
          </p:nvPr>
        </p:nvSpPr>
        <p:spPr/>
        <p:txBody>
          <a:bodyPr>
            <a:normAutofit fontScale="90000"/>
          </a:bodyPr>
          <a:lstStyle/>
          <a:p>
            <a:r>
              <a:rPr lang="en-US" dirty="0"/>
              <a:t>Links</a:t>
            </a:r>
          </a:p>
        </p:txBody>
      </p:sp>
      <p:sp>
        <p:nvSpPr>
          <p:cNvPr id="3" name="Text Placeholder 2">
            <a:extLst>
              <a:ext uri="{FF2B5EF4-FFF2-40B4-BE49-F238E27FC236}">
                <a16:creationId xmlns:a16="http://schemas.microsoft.com/office/drawing/2014/main" id="{0EEF5A15-D7FF-1E32-1260-142CE7190702}"/>
              </a:ext>
            </a:extLst>
          </p:cNvPr>
          <p:cNvSpPr>
            <a:spLocks noGrp="1"/>
          </p:cNvSpPr>
          <p:nvPr>
            <p:ph type="body" idx="1"/>
          </p:nvPr>
        </p:nvSpPr>
        <p:spPr/>
        <p:txBody>
          <a:bodyPr numCol="2"/>
          <a:lstStyle/>
          <a:p>
            <a:pPr marL="114300" indent="0">
              <a:buNone/>
            </a:pPr>
            <a:r>
              <a:rPr lang="en-US" dirty="0">
                <a:hlinkClick r:id="rId3"/>
              </a:rPr>
              <a:t>Executive Order on Improving the Nation’s Cybersecurity</a:t>
            </a:r>
            <a:endParaRPr lang="en-US" dirty="0"/>
          </a:p>
          <a:p>
            <a:pPr marL="114300" indent="0">
              <a:buNone/>
            </a:pPr>
            <a:endParaRPr lang="en-US" dirty="0">
              <a:hlinkClick r:id="rId4"/>
            </a:endParaRPr>
          </a:p>
          <a:p>
            <a:pPr marL="114300" indent="0">
              <a:buNone/>
            </a:pPr>
            <a:r>
              <a:rPr lang="en-US" dirty="0">
                <a:hlinkClick r:id="rId4"/>
              </a:rPr>
              <a:t>NIST SP 800-218: Secure Software Development Framework (SSDF) Version 1.1</a:t>
            </a:r>
            <a:endParaRPr lang="en-US" dirty="0"/>
          </a:p>
          <a:p>
            <a:pPr marL="114300" indent="0">
              <a:buNone/>
            </a:pPr>
            <a:endParaRPr lang="en-US" dirty="0"/>
          </a:p>
          <a:p>
            <a:pPr marL="114300" indent="0">
              <a:buNone/>
            </a:pPr>
            <a:r>
              <a:rPr lang="en-US" dirty="0">
                <a:hlinkClick r:id="rId5"/>
              </a:rPr>
              <a:t>NIST SP 800-204D Strategies for the Integration of Software Supply Chain Security in DevSecOps CI/CD pipelines</a:t>
            </a:r>
            <a:endParaRPr lang="en-US" dirty="0">
              <a:hlinkClick r:id="rId6"/>
            </a:endParaRPr>
          </a:p>
          <a:p>
            <a:pPr marL="114300" indent="0">
              <a:buNone/>
            </a:pPr>
            <a:endParaRPr lang="en-US" dirty="0">
              <a:hlinkClick r:id="rId6"/>
            </a:endParaRPr>
          </a:p>
          <a:p>
            <a:pPr marL="114300" indent="0">
              <a:buNone/>
            </a:pPr>
            <a:r>
              <a:rPr lang="en-US" dirty="0">
                <a:hlinkClick r:id="rId6"/>
              </a:rPr>
              <a:t>Supply-chain Levels for Software Artifacts (SLSA)</a:t>
            </a:r>
            <a:endParaRPr lang="en-US" dirty="0"/>
          </a:p>
          <a:p>
            <a:pPr marL="114300" indent="0">
              <a:buNone/>
            </a:pPr>
            <a:endParaRPr lang="en-US" dirty="0"/>
          </a:p>
          <a:p>
            <a:pPr marL="114300" indent="0">
              <a:buNone/>
            </a:pPr>
            <a:r>
              <a:rPr lang="en-US" dirty="0">
                <a:hlinkClick r:id="rId7"/>
              </a:rPr>
              <a:t>Sigstore</a:t>
            </a:r>
            <a:endParaRPr lang="en-US" dirty="0"/>
          </a:p>
          <a:p>
            <a:pPr marL="114300" indent="0">
              <a:buNone/>
            </a:pPr>
            <a:endParaRPr lang="en-US" dirty="0"/>
          </a:p>
          <a:p>
            <a:pPr marL="114300" indent="0">
              <a:buNone/>
            </a:pPr>
            <a:r>
              <a:rPr lang="en-US" dirty="0">
                <a:hlinkClick r:id="rId8"/>
              </a:rPr>
              <a:t>Open Policy Agent</a:t>
            </a:r>
            <a:endParaRPr lang="en-US" dirty="0"/>
          </a:p>
        </p:txBody>
      </p:sp>
    </p:spTree>
    <p:extLst>
      <p:ext uri="{BB962C8B-B14F-4D97-AF65-F5344CB8AC3E}">
        <p14:creationId xmlns:p14="http://schemas.microsoft.com/office/powerpoint/2010/main" val="2502279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2B501-A21D-A0A7-6905-17C2E606A7C6}"/>
              </a:ext>
            </a:extLst>
          </p:cNvPr>
          <p:cNvSpPr>
            <a:spLocks noGrp="1"/>
          </p:cNvSpPr>
          <p:nvPr>
            <p:ph type="ctrTitle"/>
          </p:nvPr>
        </p:nvSpPr>
        <p:spPr/>
        <p:txBody>
          <a:bodyPr/>
          <a:lstStyle/>
          <a:p>
            <a:r>
              <a:rPr lang="en-US" dirty="0"/>
              <a:t>Questions?</a:t>
            </a:r>
          </a:p>
        </p:txBody>
      </p:sp>
      <p:sp>
        <p:nvSpPr>
          <p:cNvPr id="3" name="Subtitle 2">
            <a:extLst>
              <a:ext uri="{FF2B5EF4-FFF2-40B4-BE49-F238E27FC236}">
                <a16:creationId xmlns:a16="http://schemas.microsoft.com/office/drawing/2014/main" id="{D0125B15-1DE7-04B5-30AF-459828E0EF69}"/>
              </a:ext>
            </a:extLst>
          </p:cNvPr>
          <p:cNvSpPr>
            <a:spLocks noGrp="1"/>
          </p:cNvSpPr>
          <p:nvPr>
            <p:ph type="subTitle" idx="1"/>
          </p:nvPr>
        </p:nvSpPr>
        <p:spPr/>
        <p:txBody>
          <a:bodyPr/>
          <a:lstStyle/>
          <a:p>
            <a:r>
              <a:rPr lang="en-US" dirty="0"/>
              <a:t>@</a:t>
            </a:r>
            <a:r>
              <a:rPr lang="en-US" dirty="0" err="1"/>
              <a:t>richardboydii</a:t>
            </a:r>
            <a:r>
              <a:rPr lang="en-US" dirty="0"/>
              <a:t> on all the things</a:t>
            </a:r>
          </a:p>
        </p:txBody>
      </p:sp>
    </p:spTree>
    <p:extLst>
      <p:ext uri="{BB962C8B-B14F-4D97-AF65-F5344CB8AC3E}">
        <p14:creationId xmlns:p14="http://schemas.microsoft.com/office/powerpoint/2010/main" val="2601601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336F7-3FBB-38D1-2F27-E3D77AB13C82}"/>
              </a:ext>
            </a:extLst>
          </p:cNvPr>
          <p:cNvSpPr>
            <a:spLocks noGrp="1"/>
          </p:cNvSpPr>
          <p:nvPr>
            <p:ph type="title"/>
          </p:nvPr>
        </p:nvSpPr>
        <p:spPr/>
        <p:txBody>
          <a:bodyPr>
            <a:normAutofit fontScale="90000"/>
          </a:bodyPr>
          <a:lstStyle/>
          <a:p>
            <a:r>
              <a:rPr lang="en-US" dirty="0"/>
              <a:t>Agenda</a:t>
            </a:r>
          </a:p>
        </p:txBody>
      </p:sp>
      <p:sp>
        <p:nvSpPr>
          <p:cNvPr id="3" name="Text Placeholder 2">
            <a:extLst>
              <a:ext uri="{FF2B5EF4-FFF2-40B4-BE49-F238E27FC236}">
                <a16:creationId xmlns:a16="http://schemas.microsoft.com/office/drawing/2014/main" id="{F471978B-9BF0-7AD5-2D39-2D6ABFAC7F9F}"/>
              </a:ext>
            </a:extLst>
          </p:cNvPr>
          <p:cNvSpPr>
            <a:spLocks noGrp="1"/>
          </p:cNvSpPr>
          <p:nvPr>
            <p:ph type="body" idx="1"/>
          </p:nvPr>
        </p:nvSpPr>
        <p:spPr/>
        <p:txBody>
          <a:bodyPr/>
          <a:lstStyle/>
          <a:p>
            <a:r>
              <a:rPr lang="en-US" dirty="0"/>
              <a:t>Recent Attacks</a:t>
            </a:r>
          </a:p>
          <a:p>
            <a:r>
              <a:rPr lang="en-US" dirty="0"/>
              <a:t>A changing compliance landscape</a:t>
            </a:r>
          </a:p>
          <a:p>
            <a:r>
              <a:rPr lang="en-US" dirty="0"/>
              <a:t>SLSA, In-Toto, and Attestations</a:t>
            </a:r>
          </a:p>
          <a:p>
            <a:r>
              <a:rPr lang="en-US" dirty="0"/>
              <a:t>OPA and Rego Policies</a:t>
            </a:r>
          </a:p>
          <a:p>
            <a:r>
              <a:rPr lang="en-US" dirty="0"/>
              <a:t>Putting it All Together</a:t>
            </a:r>
          </a:p>
          <a:p>
            <a:r>
              <a:rPr lang="en-US" dirty="0"/>
              <a:t>Q&amp;A</a:t>
            </a:r>
          </a:p>
        </p:txBody>
      </p:sp>
      <p:sp>
        <p:nvSpPr>
          <p:cNvPr id="4" name="TextBox 3">
            <a:extLst>
              <a:ext uri="{FF2B5EF4-FFF2-40B4-BE49-F238E27FC236}">
                <a16:creationId xmlns:a16="http://schemas.microsoft.com/office/drawing/2014/main" id="{8FF30A56-4CD5-44C5-1431-3C9504BBCC77}"/>
              </a:ext>
            </a:extLst>
          </p:cNvPr>
          <p:cNvSpPr txBox="1"/>
          <p:nvPr/>
        </p:nvSpPr>
        <p:spPr>
          <a:xfrm>
            <a:off x="3480099" y="4604625"/>
            <a:ext cx="2183802" cy="307777"/>
          </a:xfrm>
          <a:prstGeom prst="rect">
            <a:avLst/>
          </a:prstGeom>
          <a:noFill/>
        </p:spPr>
        <p:txBody>
          <a:bodyPr wrap="square" rtlCol="0">
            <a:spAutoFit/>
          </a:bodyPr>
          <a:lstStyle/>
          <a:p>
            <a:pPr algn="ctr"/>
            <a:r>
              <a:rPr lang="en-US" dirty="0"/>
              <a:t>@</a:t>
            </a:r>
            <a:r>
              <a:rPr lang="en-US" dirty="0" err="1"/>
              <a:t>richardboydii</a:t>
            </a:r>
            <a:endParaRPr lang="en-US" dirty="0"/>
          </a:p>
        </p:txBody>
      </p:sp>
    </p:spTree>
    <p:extLst>
      <p:ext uri="{BB962C8B-B14F-4D97-AF65-F5344CB8AC3E}">
        <p14:creationId xmlns:p14="http://schemas.microsoft.com/office/powerpoint/2010/main" val="3055755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EFE105-BAD2-79B4-C85D-5A86F722073D}"/>
              </a:ext>
            </a:extLst>
          </p:cNvPr>
          <p:cNvSpPr>
            <a:spLocks noGrp="1"/>
          </p:cNvSpPr>
          <p:nvPr>
            <p:ph type="body" idx="1"/>
          </p:nvPr>
        </p:nvSpPr>
        <p:spPr/>
        <p:txBody>
          <a:bodyPr>
            <a:normAutofit fontScale="92500" lnSpcReduction="20000"/>
          </a:bodyPr>
          <a:lstStyle/>
          <a:p>
            <a:pPr marL="114300" indent="0">
              <a:buNone/>
            </a:pPr>
            <a:r>
              <a:rPr lang="en-US" sz="3600" b="0" i="1" dirty="0">
                <a:solidFill>
                  <a:srgbClr val="101010"/>
                </a:solidFill>
                <a:effectLst/>
                <a:latin typeface="Helvetica Neue" panose="02000503000000020004" pitchFamily="2" charset="0"/>
              </a:rPr>
              <a:t>If you think technology can solve your security problems, then you don't understand the problems and you don't understand the technology.</a:t>
            </a:r>
          </a:p>
          <a:p>
            <a:pPr marL="114300" indent="0">
              <a:buNone/>
            </a:pPr>
            <a:endParaRPr lang="en-US" sz="3600" i="1" dirty="0">
              <a:solidFill>
                <a:srgbClr val="101010"/>
              </a:solidFill>
              <a:latin typeface="Helvetica Neue" panose="02000503000000020004" pitchFamily="2" charset="0"/>
            </a:endParaRPr>
          </a:p>
          <a:p>
            <a:pPr marL="114300" indent="0">
              <a:buNone/>
            </a:pPr>
            <a:r>
              <a:rPr lang="en-US" sz="3600" dirty="0">
                <a:solidFill>
                  <a:srgbClr val="101010"/>
                </a:solidFill>
                <a:latin typeface="Helvetica Neue" panose="02000503000000020004" pitchFamily="2" charset="0"/>
              </a:rPr>
              <a:t>- Bruce </a:t>
            </a:r>
            <a:r>
              <a:rPr lang="en-US" sz="3600" dirty="0" err="1">
                <a:solidFill>
                  <a:srgbClr val="101010"/>
                </a:solidFill>
                <a:latin typeface="Helvetica Neue" panose="02000503000000020004" pitchFamily="2" charset="0"/>
              </a:rPr>
              <a:t>Schneier</a:t>
            </a:r>
            <a:endParaRPr lang="en-US" sz="3600" dirty="0"/>
          </a:p>
        </p:txBody>
      </p:sp>
      <p:pic>
        <p:nvPicPr>
          <p:cNvPr id="4100" name="Picture 4">
            <a:extLst>
              <a:ext uri="{FF2B5EF4-FFF2-40B4-BE49-F238E27FC236}">
                <a16:creationId xmlns:a16="http://schemas.microsoft.com/office/drawing/2014/main" id="{1C5DA44A-0ED5-1FCF-ABC3-F45F776FDCDA}"/>
              </a:ext>
            </a:extLst>
          </p:cNvPr>
          <p:cNvPicPr>
            <a:picLocks noChangeAspect="1" noChangeArrowheads="1"/>
          </p:cNvPicPr>
          <p:nvPr/>
        </p:nvPicPr>
        <p:blipFill>
          <a:blip r:embed="rId3">
            <a:alphaModFix amt="21000"/>
            <a:extLst>
              <a:ext uri="{28A0092B-C50C-407E-A947-70E740481C1C}">
                <a14:useLocalDpi xmlns:a14="http://schemas.microsoft.com/office/drawing/2010/main" val="0"/>
              </a:ext>
            </a:extLst>
          </a:blip>
          <a:srcRect/>
          <a:stretch>
            <a:fillRect/>
          </a:stretch>
        </p:blipFill>
        <p:spPr bwMode="auto">
          <a:xfrm>
            <a:off x="311700" y="169"/>
            <a:ext cx="7821986" cy="44697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34F55C9-8AE0-DD92-3D16-E52FCE54316F}"/>
              </a:ext>
            </a:extLst>
          </p:cNvPr>
          <p:cNvSpPr txBox="1"/>
          <p:nvPr/>
        </p:nvSpPr>
        <p:spPr>
          <a:xfrm>
            <a:off x="3480099" y="4604625"/>
            <a:ext cx="2183802" cy="307777"/>
          </a:xfrm>
          <a:prstGeom prst="rect">
            <a:avLst/>
          </a:prstGeom>
          <a:noFill/>
        </p:spPr>
        <p:txBody>
          <a:bodyPr wrap="square" rtlCol="0">
            <a:spAutoFit/>
          </a:bodyPr>
          <a:lstStyle/>
          <a:p>
            <a:pPr algn="ctr"/>
            <a:r>
              <a:rPr lang="en-US" dirty="0"/>
              <a:t>@</a:t>
            </a:r>
            <a:r>
              <a:rPr lang="en-US" dirty="0" err="1"/>
              <a:t>richardboydii</a:t>
            </a:r>
            <a:endParaRPr lang="en-US" dirty="0"/>
          </a:p>
        </p:txBody>
      </p:sp>
    </p:spTree>
    <p:extLst>
      <p:ext uri="{BB962C8B-B14F-4D97-AF65-F5344CB8AC3E}">
        <p14:creationId xmlns:p14="http://schemas.microsoft.com/office/powerpoint/2010/main" val="4093320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8D7F-2EEC-1CFB-3875-5D9C6022CC71}"/>
              </a:ext>
            </a:extLst>
          </p:cNvPr>
          <p:cNvSpPr>
            <a:spLocks noGrp="1"/>
          </p:cNvSpPr>
          <p:nvPr>
            <p:ph type="title"/>
          </p:nvPr>
        </p:nvSpPr>
        <p:spPr/>
        <p:txBody>
          <a:bodyPr>
            <a:normAutofit fontScale="90000"/>
          </a:bodyPr>
          <a:lstStyle/>
          <a:p>
            <a:r>
              <a:rPr lang="en-US" dirty="0"/>
              <a:t>Remember SolarWinds?</a:t>
            </a:r>
          </a:p>
        </p:txBody>
      </p:sp>
      <p:pic>
        <p:nvPicPr>
          <p:cNvPr id="4" name="Picture 3">
            <a:extLst>
              <a:ext uri="{FF2B5EF4-FFF2-40B4-BE49-F238E27FC236}">
                <a16:creationId xmlns:a16="http://schemas.microsoft.com/office/drawing/2014/main" id="{D1E3E453-A9FD-397F-7450-FF510FC37002}"/>
              </a:ext>
            </a:extLst>
          </p:cNvPr>
          <p:cNvPicPr>
            <a:picLocks noChangeAspect="1"/>
          </p:cNvPicPr>
          <p:nvPr/>
        </p:nvPicPr>
        <p:blipFill>
          <a:blip r:embed="rId3"/>
          <a:stretch>
            <a:fillRect/>
          </a:stretch>
        </p:blipFill>
        <p:spPr>
          <a:xfrm>
            <a:off x="311700" y="1175013"/>
            <a:ext cx="1867243" cy="2287991"/>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2E8809F6-5885-E9D7-FAB2-C34C29232873}"/>
              </a:ext>
            </a:extLst>
          </p:cNvPr>
          <p:cNvPicPr>
            <a:picLocks noChangeAspect="1"/>
          </p:cNvPicPr>
          <p:nvPr/>
        </p:nvPicPr>
        <p:blipFill>
          <a:blip r:embed="rId4"/>
          <a:stretch>
            <a:fillRect/>
          </a:stretch>
        </p:blipFill>
        <p:spPr>
          <a:xfrm>
            <a:off x="2423786" y="1116359"/>
            <a:ext cx="3607294" cy="2185379"/>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FAA0C1D1-927D-8F27-589E-5D7DB337FD46}"/>
              </a:ext>
            </a:extLst>
          </p:cNvPr>
          <p:cNvPicPr>
            <a:picLocks noChangeAspect="1"/>
          </p:cNvPicPr>
          <p:nvPr/>
        </p:nvPicPr>
        <p:blipFill>
          <a:blip r:embed="rId5"/>
          <a:stretch>
            <a:fillRect/>
          </a:stretch>
        </p:blipFill>
        <p:spPr>
          <a:xfrm>
            <a:off x="6275923" y="1175013"/>
            <a:ext cx="2460528" cy="2126725"/>
          </a:xfrm>
          <a:prstGeom prst="rect">
            <a:avLst/>
          </a:prstGeom>
          <a:ln>
            <a:solidFill>
              <a:schemeClr val="tx1"/>
            </a:solidFill>
          </a:ln>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EFBC7619-993A-D058-ABF2-05DCAC859A90}"/>
              </a:ext>
            </a:extLst>
          </p:cNvPr>
          <p:cNvSpPr txBox="1"/>
          <p:nvPr/>
        </p:nvSpPr>
        <p:spPr>
          <a:xfrm>
            <a:off x="3480099" y="4604625"/>
            <a:ext cx="2183802" cy="307777"/>
          </a:xfrm>
          <a:prstGeom prst="rect">
            <a:avLst/>
          </a:prstGeom>
          <a:noFill/>
        </p:spPr>
        <p:txBody>
          <a:bodyPr wrap="square" rtlCol="0">
            <a:spAutoFit/>
          </a:bodyPr>
          <a:lstStyle/>
          <a:p>
            <a:pPr algn="ctr"/>
            <a:r>
              <a:rPr lang="en-US" dirty="0"/>
              <a:t>@</a:t>
            </a:r>
            <a:r>
              <a:rPr lang="en-US" dirty="0" err="1"/>
              <a:t>richardboydii</a:t>
            </a:r>
            <a:endParaRPr lang="en-US" dirty="0"/>
          </a:p>
        </p:txBody>
      </p:sp>
    </p:spTree>
    <p:extLst>
      <p:ext uri="{BB962C8B-B14F-4D97-AF65-F5344CB8AC3E}">
        <p14:creationId xmlns:p14="http://schemas.microsoft.com/office/powerpoint/2010/main" val="3515864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356476-0D47-AFEC-802C-71A56A4A8DA7}"/>
              </a:ext>
            </a:extLst>
          </p:cNvPr>
          <p:cNvPicPr>
            <a:picLocks noChangeAspect="1"/>
          </p:cNvPicPr>
          <p:nvPr/>
        </p:nvPicPr>
        <p:blipFill>
          <a:blip r:embed="rId3"/>
          <a:stretch>
            <a:fillRect/>
          </a:stretch>
        </p:blipFill>
        <p:spPr>
          <a:xfrm>
            <a:off x="3002714" y="451697"/>
            <a:ext cx="3138571" cy="3975523"/>
          </a:xfrm>
          <a:prstGeom prst="rect">
            <a:avLst/>
          </a:prstGeom>
          <a:ln>
            <a:solidFill>
              <a:schemeClr val="tx1"/>
            </a:solidFill>
          </a:ln>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8455F424-E82A-C00E-6484-74E6FFD59208}"/>
              </a:ext>
            </a:extLst>
          </p:cNvPr>
          <p:cNvSpPr txBox="1"/>
          <p:nvPr/>
        </p:nvSpPr>
        <p:spPr>
          <a:xfrm>
            <a:off x="4277360" y="3676431"/>
            <a:ext cx="386080" cy="307777"/>
          </a:xfrm>
          <a:prstGeom prst="rect">
            <a:avLst/>
          </a:prstGeom>
          <a:noFill/>
        </p:spPr>
        <p:txBody>
          <a:bodyPr wrap="square" rtlCol="0">
            <a:spAutoFit/>
          </a:bodyPr>
          <a:lstStyle/>
          <a:p>
            <a:r>
              <a:rPr lang="en-US" dirty="0" err="1"/>
              <a:t>xz</a:t>
            </a:r>
            <a:endParaRPr lang="en-US" dirty="0"/>
          </a:p>
        </p:txBody>
      </p:sp>
      <p:sp>
        <p:nvSpPr>
          <p:cNvPr id="11" name="TextBox 10">
            <a:extLst>
              <a:ext uri="{FF2B5EF4-FFF2-40B4-BE49-F238E27FC236}">
                <a16:creationId xmlns:a16="http://schemas.microsoft.com/office/drawing/2014/main" id="{03064FAB-0880-8A96-93F1-F4D4597A39B7}"/>
              </a:ext>
            </a:extLst>
          </p:cNvPr>
          <p:cNvSpPr txBox="1"/>
          <p:nvPr/>
        </p:nvSpPr>
        <p:spPr>
          <a:xfrm>
            <a:off x="3480099" y="4604625"/>
            <a:ext cx="2183802" cy="307777"/>
          </a:xfrm>
          <a:prstGeom prst="rect">
            <a:avLst/>
          </a:prstGeom>
          <a:noFill/>
        </p:spPr>
        <p:txBody>
          <a:bodyPr wrap="square" rtlCol="0">
            <a:spAutoFit/>
          </a:bodyPr>
          <a:lstStyle/>
          <a:p>
            <a:pPr algn="ctr"/>
            <a:r>
              <a:rPr lang="en-US" dirty="0"/>
              <a:t>@</a:t>
            </a:r>
            <a:r>
              <a:rPr lang="en-US" dirty="0" err="1"/>
              <a:t>richardboydii</a:t>
            </a:r>
            <a:endParaRPr lang="en-US" dirty="0"/>
          </a:p>
        </p:txBody>
      </p:sp>
    </p:spTree>
    <p:extLst>
      <p:ext uri="{BB962C8B-B14F-4D97-AF65-F5344CB8AC3E}">
        <p14:creationId xmlns:p14="http://schemas.microsoft.com/office/powerpoint/2010/main" val="2794681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2C9EF-3F2A-936F-F075-E3FAE0FB5ECB}"/>
              </a:ext>
            </a:extLst>
          </p:cNvPr>
          <p:cNvSpPr>
            <a:spLocks noGrp="1"/>
          </p:cNvSpPr>
          <p:nvPr>
            <p:ph type="title"/>
          </p:nvPr>
        </p:nvSpPr>
        <p:spPr/>
        <p:txBody>
          <a:bodyPr>
            <a:normAutofit fontScale="90000"/>
          </a:bodyPr>
          <a:lstStyle/>
          <a:p>
            <a:r>
              <a:rPr lang="en-US" dirty="0"/>
              <a:t>The Software Supply Chain Attack Surface</a:t>
            </a:r>
          </a:p>
        </p:txBody>
      </p:sp>
      <p:sp>
        <p:nvSpPr>
          <p:cNvPr id="4" name="AutoShape 2" descr="Supply Chain Threats">
            <a:extLst>
              <a:ext uri="{FF2B5EF4-FFF2-40B4-BE49-F238E27FC236}">
                <a16:creationId xmlns:a16="http://schemas.microsoft.com/office/drawing/2014/main" id="{D6BCE991-18A0-21D4-CA9A-3D88555644DB}"/>
              </a:ext>
            </a:extLst>
          </p:cNvPr>
          <p:cNvSpPr>
            <a:spLocks noChangeAspect="1" noChangeArrowheads="1"/>
          </p:cNvSpPr>
          <p:nvPr/>
        </p:nvSpPr>
        <p:spPr bwMode="auto">
          <a:xfrm>
            <a:off x="4419600" y="2419350"/>
            <a:ext cx="1958340" cy="19583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C07A2A34-0B01-18A0-1CFA-908D4FE5287C}"/>
              </a:ext>
            </a:extLst>
          </p:cNvPr>
          <p:cNvPicPr>
            <a:picLocks noChangeAspect="1"/>
          </p:cNvPicPr>
          <p:nvPr/>
        </p:nvPicPr>
        <p:blipFill>
          <a:blip r:embed="rId3"/>
          <a:stretch>
            <a:fillRect/>
          </a:stretch>
        </p:blipFill>
        <p:spPr>
          <a:xfrm>
            <a:off x="1982998" y="1017725"/>
            <a:ext cx="5178004" cy="3551580"/>
          </a:xfrm>
          <a:prstGeom prst="rect">
            <a:avLst/>
          </a:prstGeom>
          <a:ln>
            <a:solidFill>
              <a:schemeClr val="tx1"/>
            </a:solidFill>
          </a:ln>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2013D8DE-FFA5-B0A3-6832-9FBAA84A259F}"/>
              </a:ext>
            </a:extLst>
          </p:cNvPr>
          <p:cNvSpPr txBox="1"/>
          <p:nvPr/>
        </p:nvSpPr>
        <p:spPr>
          <a:xfrm>
            <a:off x="3480099" y="4604625"/>
            <a:ext cx="2183802" cy="307777"/>
          </a:xfrm>
          <a:prstGeom prst="rect">
            <a:avLst/>
          </a:prstGeom>
          <a:noFill/>
        </p:spPr>
        <p:txBody>
          <a:bodyPr wrap="square" rtlCol="0">
            <a:spAutoFit/>
          </a:bodyPr>
          <a:lstStyle/>
          <a:p>
            <a:pPr algn="ctr"/>
            <a:r>
              <a:rPr lang="en-US" dirty="0"/>
              <a:t>@</a:t>
            </a:r>
            <a:r>
              <a:rPr lang="en-US" dirty="0" err="1"/>
              <a:t>richardboydii</a:t>
            </a:r>
            <a:endParaRPr lang="en-US" dirty="0"/>
          </a:p>
        </p:txBody>
      </p:sp>
    </p:spTree>
    <p:extLst>
      <p:ext uri="{BB962C8B-B14F-4D97-AF65-F5344CB8AC3E}">
        <p14:creationId xmlns:p14="http://schemas.microsoft.com/office/powerpoint/2010/main" val="2057146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2" name="Picture 1">
            <a:extLst>
              <a:ext uri="{FF2B5EF4-FFF2-40B4-BE49-F238E27FC236}">
                <a16:creationId xmlns:a16="http://schemas.microsoft.com/office/drawing/2014/main" id="{9195CC48-FE2F-F300-F399-72687D3C922E}"/>
              </a:ext>
            </a:extLst>
          </p:cNvPr>
          <p:cNvPicPr>
            <a:picLocks noChangeAspect="1"/>
          </p:cNvPicPr>
          <p:nvPr/>
        </p:nvPicPr>
        <p:blipFill>
          <a:blip r:embed="rId3"/>
          <a:stretch>
            <a:fillRect/>
          </a:stretch>
        </p:blipFill>
        <p:spPr>
          <a:xfrm>
            <a:off x="1949813" y="1148343"/>
            <a:ext cx="5244374" cy="3261163"/>
          </a:xfrm>
          <a:prstGeom prst="rect">
            <a:avLst/>
          </a:prstGeom>
          <a:ln>
            <a:solidFill>
              <a:schemeClr val="tx1"/>
            </a:solidFill>
          </a:ln>
          <a:effectLst>
            <a:outerShdw blurRad="50800" dist="38100" dir="2700000" algn="tl" rotWithShape="0">
              <a:prstClr val="black">
                <a:alpha val="40000"/>
              </a:prstClr>
            </a:outerShdw>
          </a:effectLst>
        </p:spPr>
      </p:pic>
      <p:sp>
        <p:nvSpPr>
          <p:cNvPr id="3" name="Title 2">
            <a:extLst>
              <a:ext uri="{FF2B5EF4-FFF2-40B4-BE49-F238E27FC236}">
                <a16:creationId xmlns:a16="http://schemas.microsoft.com/office/drawing/2014/main" id="{4705401F-1E73-4F09-C500-B5F9D37CAB46}"/>
              </a:ext>
            </a:extLst>
          </p:cNvPr>
          <p:cNvSpPr>
            <a:spLocks noGrp="1"/>
          </p:cNvSpPr>
          <p:nvPr>
            <p:ph type="title"/>
          </p:nvPr>
        </p:nvSpPr>
        <p:spPr/>
        <p:txBody>
          <a:bodyPr>
            <a:normAutofit fontScale="90000"/>
          </a:bodyPr>
          <a:lstStyle/>
          <a:p>
            <a:r>
              <a:rPr lang="en-US" dirty="0"/>
              <a:t>Executive Order 14028</a:t>
            </a:r>
          </a:p>
        </p:txBody>
      </p:sp>
      <p:sp>
        <p:nvSpPr>
          <p:cNvPr id="5" name="TextBox 4">
            <a:extLst>
              <a:ext uri="{FF2B5EF4-FFF2-40B4-BE49-F238E27FC236}">
                <a16:creationId xmlns:a16="http://schemas.microsoft.com/office/drawing/2014/main" id="{0919082F-1833-0EE0-CFEE-15906FD96776}"/>
              </a:ext>
            </a:extLst>
          </p:cNvPr>
          <p:cNvSpPr txBox="1"/>
          <p:nvPr/>
        </p:nvSpPr>
        <p:spPr>
          <a:xfrm>
            <a:off x="3480099" y="4604625"/>
            <a:ext cx="2183802" cy="307777"/>
          </a:xfrm>
          <a:prstGeom prst="rect">
            <a:avLst/>
          </a:prstGeom>
          <a:noFill/>
        </p:spPr>
        <p:txBody>
          <a:bodyPr wrap="square" rtlCol="0">
            <a:spAutoFit/>
          </a:bodyPr>
          <a:lstStyle/>
          <a:p>
            <a:pPr algn="ctr"/>
            <a:r>
              <a:rPr lang="en-US" dirty="0"/>
              <a:t>@</a:t>
            </a:r>
            <a:r>
              <a:rPr lang="en-US" dirty="0" err="1"/>
              <a:t>richardboydii</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3D820-5014-E464-C2C4-5D09E908F6DB}"/>
              </a:ext>
            </a:extLst>
          </p:cNvPr>
          <p:cNvSpPr>
            <a:spLocks noGrp="1"/>
          </p:cNvSpPr>
          <p:nvPr>
            <p:ph type="title"/>
          </p:nvPr>
        </p:nvSpPr>
        <p:spPr/>
        <p:txBody>
          <a:bodyPr>
            <a:normAutofit fontScale="90000"/>
          </a:bodyPr>
          <a:lstStyle/>
          <a:p>
            <a:r>
              <a:rPr lang="en-US" dirty="0"/>
              <a:t>NIST SP 800-218 and 204D</a:t>
            </a:r>
          </a:p>
        </p:txBody>
      </p:sp>
      <p:pic>
        <p:nvPicPr>
          <p:cNvPr id="4" name="Picture 3">
            <a:extLst>
              <a:ext uri="{FF2B5EF4-FFF2-40B4-BE49-F238E27FC236}">
                <a16:creationId xmlns:a16="http://schemas.microsoft.com/office/drawing/2014/main" id="{35A73A73-E143-BA48-1A1F-2FB73EA4E9B5}"/>
              </a:ext>
            </a:extLst>
          </p:cNvPr>
          <p:cNvPicPr>
            <a:picLocks noChangeAspect="1"/>
          </p:cNvPicPr>
          <p:nvPr/>
        </p:nvPicPr>
        <p:blipFill>
          <a:blip r:embed="rId3"/>
          <a:stretch>
            <a:fillRect/>
          </a:stretch>
        </p:blipFill>
        <p:spPr>
          <a:xfrm>
            <a:off x="4893127" y="1130846"/>
            <a:ext cx="3792653" cy="2781278"/>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A67C2ADE-B126-5663-3E8E-BACAAF3C9B3C}"/>
              </a:ext>
            </a:extLst>
          </p:cNvPr>
          <p:cNvPicPr>
            <a:picLocks noChangeAspect="1"/>
          </p:cNvPicPr>
          <p:nvPr/>
        </p:nvPicPr>
        <p:blipFill>
          <a:blip r:embed="rId4"/>
          <a:stretch>
            <a:fillRect/>
          </a:stretch>
        </p:blipFill>
        <p:spPr>
          <a:xfrm>
            <a:off x="311699" y="1130846"/>
            <a:ext cx="4424761" cy="2781278"/>
          </a:xfrm>
          <a:prstGeom prst="rect">
            <a:avLst/>
          </a:prstGeom>
          <a:ln>
            <a:solidFill>
              <a:schemeClr val="tx1"/>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C4BE026D-9013-9A98-8075-07A2EE62C622}"/>
              </a:ext>
            </a:extLst>
          </p:cNvPr>
          <p:cNvSpPr txBox="1"/>
          <p:nvPr/>
        </p:nvSpPr>
        <p:spPr>
          <a:xfrm>
            <a:off x="3480099" y="4604625"/>
            <a:ext cx="2183802" cy="307777"/>
          </a:xfrm>
          <a:prstGeom prst="rect">
            <a:avLst/>
          </a:prstGeom>
          <a:noFill/>
        </p:spPr>
        <p:txBody>
          <a:bodyPr wrap="square" rtlCol="0">
            <a:spAutoFit/>
          </a:bodyPr>
          <a:lstStyle/>
          <a:p>
            <a:pPr algn="ctr"/>
            <a:r>
              <a:rPr lang="en-US" dirty="0"/>
              <a:t>@</a:t>
            </a:r>
            <a:r>
              <a:rPr lang="en-US" dirty="0" err="1"/>
              <a:t>richardboydii</a:t>
            </a:r>
            <a:endParaRPr lang="en-US" dirty="0"/>
          </a:p>
        </p:txBody>
      </p:sp>
    </p:spTree>
    <p:extLst>
      <p:ext uri="{BB962C8B-B14F-4D97-AF65-F5344CB8AC3E}">
        <p14:creationId xmlns:p14="http://schemas.microsoft.com/office/powerpoint/2010/main" val="4212156516"/>
      </p:ext>
    </p:extLst>
  </p:cSld>
  <p:clrMapOvr>
    <a:masterClrMapping/>
  </p:clrMapOvr>
</p:sld>
</file>

<file path=ppt/theme/theme1.xml><?xml version="1.0" encoding="utf-8"?>
<a:theme xmlns:a="http://schemas.openxmlformats.org/drawingml/2006/main" name="OSSNA24">
  <a:themeElements>
    <a:clrScheme name="Simple Light">
      <a:dk1>
        <a:srgbClr val="000000"/>
      </a:dk1>
      <a:lt1>
        <a:srgbClr val="FFFFFF"/>
      </a:lt1>
      <a:dk2>
        <a:srgbClr val="595959"/>
      </a:dk2>
      <a:lt2>
        <a:srgbClr val="EEEEEE"/>
      </a:lt2>
      <a:accent1>
        <a:srgbClr val="AD1D4A"/>
      </a:accent1>
      <a:accent2>
        <a:srgbClr val="D43F5B"/>
      </a:accent2>
      <a:accent3>
        <a:srgbClr val="F6D110"/>
      </a:accent3>
      <a:accent4>
        <a:srgbClr val="333333"/>
      </a:accent4>
      <a:accent5>
        <a:srgbClr val="FFFFFF"/>
      </a:accent5>
      <a:accent6>
        <a:srgbClr val="999999"/>
      </a:accent6>
      <a:hlink>
        <a:srgbClr val="AD1D4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37981</TotalTime>
  <Words>3593</Words>
  <Application>Microsoft Macintosh PowerPoint</Application>
  <PresentationFormat>On-screen Show (16:9)</PresentationFormat>
  <Paragraphs>229</Paragraphs>
  <Slides>21</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-apple-system</vt:lpstr>
      <vt:lpstr>Arial</vt:lpstr>
      <vt:lpstr>GT America</vt:lpstr>
      <vt:lpstr>Helvetica Neue</vt:lpstr>
      <vt:lpstr>Inter</vt:lpstr>
      <vt:lpstr>loco-oxygen-400</vt:lpstr>
      <vt:lpstr>Menlo</vt:lpstr>
      <vt:lpstr>Roboto</vt:lpstr>
      <vt:lpstr>system-ui</vt:lpstr>
      <vt:lpstr>OSSNA24</vt:lpstr>
      <vt:lpstr>(Micro)chips and SLSA</vt:lpstr>
      <vt:lpstr>About Me</vt:lpstr>
      <vt:lpstr>Agenda</vt:lpstr>
      <vt:lpstr>PowerPoint Presentation</vt:lpstr>
      <vt:lpstr>Remember SolarWinds?</vt:lpstr>
      <vt:lpstr>PowerPoint Presentation</vt:lpstr>
      <vt:lpstr>The Software Supply Chain Attack Surface</vt:lpstr>
      <vt:lpstr>Executive Order 14028</vt:lpstr>
      <vt:lpstr>NIST SP 800-218 and 204D</vt:lpstr>
      <vt:lpstr>Making SBOMs Actionable</vt:lpstr>
      <vt:lpstr>Mixing up Some SLSA</vt:lpstr>
      <vt:lpstr>Attestations for the Win</vt:lpstr>
      <vt:lpstr>Types of In-Toto Predicates</vt:lpstr>
      <vt:lpstr>Extension Fields for the Win</vt:lpstr>
      <vt:lpstr>The Sigstore Stack</vt:lpstr>
      <vt:lpstr>OPA!</vt:lpstr>
      <vt:lpstr>Rego Policy Tips </vt:lpstr>
      <vt:lpstr>Putting the Pieces Together</vt:lpstr>
      <vt:lpstr>Recap</vt:lpstr>
      <vt:lpstr>Links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Rich Boyd Ii (Contractor)</cp:lastModifiedBy>
  <cp:revision>14</cp:revision>
  <dcterms:modified xsi:type="dcterms:W3CDTF">2024-04-18T03:32:05Z</dcterms:modified>
</cp:coreProperties>
</file>